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56" r:id="rId2"/>
    <p:sldId id="609" r:id="rId3"/>
    <p:sldId id="610" r:id="rId4"/>
    <p:sldId id="611" r:id="rId5"/>
    <p:sldId id="550" r:id="rId6"/>
    <p:sldId id="551" r:id="rId7"/>
    <p:sldId id="599" r:id="rId8"/>
    <p:sldId id="598" r:id="rId9"/>
    <p:sldId id="597" r:id="rId10"/>
    <p:sldId id="600" r:id="rId11"/>
    <p:sldId id="602" r:id="rId12"/>
    <p:sldId id="604" r:id="rId13"/>
    <p:sldId id="601" r:id="rId14"/>
    <p:sldId id="605" r:id="rId15"/>
    <p:sldId id="606" r:id="rId16"/>
    <p:sldId id="607" r:id="rId17"/>
    <p:sldId id="608" r:id="rId18"/>
    <p:sldId id="257" r:id="rId19"/>
    <p:sldId id="265" r:id="rId2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827" autoAdjust="0"/>
    <p:restoredTop sz="86273" autoAdjust="0"/>
  </p:normalViewPr>
  <p:slideViewPr>
    <p:cSldViewPr snapToGrid="0" snapToObjects="1">
      <p:cViewPr varScale="1">
        <p:scale>
          <a:sx n="68" d="100"/>
          <a:sy n="68" d="100"/>
        </p:scale>
        <p:origin x="216" y="280"/>
      </p:cViewPr>
      <p:guideLst>
        <p:guide orient="horz" pos="2160"/>
        <p:guide pos="3840"/>
      </p:guideLst>
    </p:cSldViewPr>
  </p:slideViewPr>
  <p:outlineViewPr>
    <p:cViewPr>
      <p:scale>
        <a:sx n="33" d="100"/>
        <a:sy n="33" d="100"/>
      </p:scale>
      <p:origin x="0" y="81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5D7C1F-1D66-BC4F-8B84-EFE755CD7FD6}" type="datetimeFigureOut">
              <a:rPr kumimoji="1" lang="ja-JP" altLang="en-US" smtClean="0"/>
              <a:t>2018/8/18</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95C423-DE16-D04D-B02B-BC20931C77E8}" type="slidenum">
              <a:rPr kumimoji="1" lang="ja-JP" altLang="en-US" smtClean="0"/>
              <a:t>‹#›</a:t>
            </a:fld>
            <a:endParaRPr kumimoji="1" lang="ja-JP" altLang="en-US"/>
          </a:p>
        </p:txBody>
      </p:sp>
    </p:spTree>
    <p:extLst>
      <p:ext uri="{BB962C8B-B14F-4D97-AF65-F5344CB8AC3E}">
        <p14:creationId xmlns:p14="http://schemas.microsoft.com/office/powerpoint/2010/main" val="30489641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D59638-7A6C-E642-A515-9581982D07FC}" type="datetimeFigureOut">
              <a:rPr kumimoji="1" lang="ja-JP" altLang="en-US" smtClean="0"/>
              <a:t>2018/8/18</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5CB0F9-6311-9747-BAF0-CBA544C74AAD}" type="slidenum">
              <a:rPr kumimoji="1" lang="ja-JP" altLang="en-US" smtClean="0"/>
              <a:t>‹#›</a:t>
            </a:fld>
            <a:endParaRPr kumimoji="1" lang="ja-JP" altLang="en-US"/>
          </a:p>
        </p:txBody>
      </p:sp>
    </p:spTree>
    <p:extLst>
      <p:ext uri="{BB962C8B-B14F-4D97-AF65-F5344CB8AC3E}">
        <p14:creationId xmlns:p14="http://schemas.microsoft.com/office/powerpoint/2010/main" val="254184663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r>
              <a:rPr kumimoji="1" lang="en-US" altLang="ja-JP"/>
              <a:t>18/08/04</a:t>
            </a:r>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F099EB3-7AB9-584D-B5B8-023C4AFD78B4}" type="slidenum">
              <a:rPr kumimoji="1" lang="ja-JP" altLang="en-US" smtClean="0"/>
              <a:t>‹#›</a:t>
            </a:fld>
            <a:endParaRPr kumimoji="1" lang="ja-JP" altLang="en-US"/>
          </a:p>
        </p:txBody>
      </p:sp>
    </p:spTree>
    <p:extLst>
      <p:ext uri="{BB962C8B-B14F-4D97-AF65-F5344CB8AC3E}">
        <p14:creationId xmlns:p14="http://schemas.microsoft.com/office/powerpoint/2010/main" val="1123293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18/08/04</a:t>
            </a:r>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F099EB3-7AB9-584D-B5B8-023C4AFD78B4}" type="slidenum">
              <a:rPr kumimoji="1" lang="ja-JP" altLang="en-US" smtClean="0"/>
              <a:t>‹#›</a:t>
            </a:fld>
            <a:endParaRPr kumimoji="1" lang="ja-JP" altLang="en-US"/>
          </a:p>
        </p:txBody>
      </p:sp>
    </p:spTree>
    <p:extLst>
      <p:ext uri="{BB962C8B-B14F-4D97-AF65-F5344CB8AC3E}">
        <p14:creationId xmlns:p14="http://schemas.microsoft.com/office/powerpoint/2010/main" val="354661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18/08/04</a:t>
            </a:r>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F099EB3-7AB9-584D-B5B8-023C4AFD78B4}" type="slidenum">
              <a:rPr kumimoji="1" lang="ja-JP" altLang="en-US" smtClean="0"/>
              <a:t>‹#›</a:t>
            </a:fld>
            <a:endParaRPr kumimoji="1" lang="ja-JP" altLang="en-US"/>
          </a:p>
        </p:txBody>
      </p:sp>
    </p:spTree>
    <p:extLst>
      <p:ext uri="{BB962C8B-B14F-4D97-AF65-F5344CB8AC3E}">
        <p14:creationId xmlns:p14="http://schemas.microsoft.com/office/powerpoint/2010/main" val="1535180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18/08/04</a:t>
            </a:r>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F099EB3-7AB9-584D-B5B8-023C4AFD78B4}" type="slidenum">
              <a:rPr kumimoji="1" lang="ja-JP" altLang="en-US" smtClean="0"/>
              <a:t>‹#›</a:t>
            </a:fld>
            <a:endParaRPr kumimoji="1" lang="ja-JP" altLang="en-US"/>
          </a:p>
        </p:txBody>
      </p:sp>
    </p:spTree>
    <p:extLst>
      <p:ext uri="{BB962C8B-B14F-4D97-AF65-F5344CB8AC3E}">
        <p14:creationId xmlns:p14="http://schemas.microsoft.com/office/powerpoint/2010/main" val="1758853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r>
              <a:rPr kumimoji="1" lang="en-US" altLang="ja-JP"/>
              <a:t>18/08/04</a:t>
            </a:r>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F099EB3-7AB9-584D-B5B8-023C4AFD78B4}" type="slidenum">
              <a:rPr kumimoji="1" lang="ja-JP" altLang="en-US" smtClean="0"/>
              <a:t>‹#›</a:t>
            </a:fld>
            <a:endParaRPr kumimoji="1" lang="ja-JP" altLang="en-US"/>
          </a:p>
        </p:txBody>
      </p:sp>
    </p:spTree>
    <p:extLst>
      <p:ext uri="{BB962C8B-B14F-4D97-AF65-F5344CB8AC3E}">
        <p14:creationId xmlns:p14="http://schemas.microsoft.com/office/powerpoint/2010/main" val="1898899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r>
              <a:rPr kumimoji="1" lang="en-US" altLang="ja-JP"/>
              <a:t>18/08/04</a:t>
            </a:r>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F099EB3-7AB9-584D-B5B8-023C4AFD78B4}" type="slidenum">
              <a:rPr kumimoji="1" lang="ja-JP" altLang="en-US" smtClean="0"/>
              <a:t>‹#›</a:t>
            </a:fld>
            <a:endParaRPr kumimoji="1" lang="ja-JP" altLang="en-US"/>
          </a:p>
        </p:txBody>
      </p:sp>
    </p:spTree>
    <p:extLst>
      <p:ext uri="{BB962C8B-B14F-4D97-AF65-F5344CB8AC3E}">
        <p14:creationId xmlns:p14="http://schemas.microsoft.com/office/powerpoint/2010/main" val="1057620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r>
              <a:rPr kumimoji="1" lang="en-US" altLang="ja-JP"/>
              <a:t>18/08/04</a:t>
            </a:r>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EF099EB3-7AB9-584D-B5B8-023C4AFD78B4}" type="slidenum">
              <a:rPr kumimoji="1" lang="ja-JP" altLang="en-US" smtClean="0"/>
              <a:t>‹#›</a:t>
            </a:fld>
            <a:endParaRPr kumimoji="1" lang="ja-JP" altLang="en-US"/>
          </a:p>
        </p:txBody>
      </p:sp>
    </p:spTree>
    <p:extLst>
      <p:ext uri="{BB962C8B-B14F-4D97-AF65-F5344CB8AC3E}">
        <p14:creationId xmlns:p14="http://schemas.microsoft.com/office/powerpoint/2010/main" val="701378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r>
              <a:rPr kumimoji="1" lang="en-US" altLang="ja-JP"/>
              <a:t>18/08/04</a:t>
            </a:r>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EF099EB3-7AB9-584D-B5B8-023C4AFD78B4}" type="slidenum">
              <a:rPr kumimoji="1" lang="ja-JP" altLang="en-US" smtClean="0"/>
              <a:t>‹#›</a:t>
            </a:fld>
            <a:endParaRPr kumimoji="1" lang="ja-JP" altLang="en-US"/>
          </a:p>
        </p:txBody>
      </p:sp>
    </p:spTree>
    <p:extLst>
      <p:ext uri="{BB962C8B-B14F-4D97-AF65-F5344CB8AC3E}">
        <p14:creationId xmlns:p14="http://schemas.microsoft.com/office/powerpoint/2010/main" val="534475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kumimoji="1" lang="en-US" altLang="ja-JP"/>
              <a:t>18/08/04</a:t>
            </a:r>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F099EB3-7AB9-584D-B5B8-023C4AFD78B4}" type="slidenum">
              <a:rPr kumimoji="1" lang="ja-JP" altLang="en-US" smtClean="0"/>
              <a:t>‹#›</a:t>
            </a:fld>
            <a:endParaRPr kumimoji="1" lang="ja-JP" altLang="en-US"/>
          </a:p>
        </p:txBody>
      </p:sp>
    </p:spTree>
    <p:extLst>
      <p:ext uri="{BB962C8B-B14F-4D97-AF65-F5344CB8AC3E}">
        <p14:creationId xmlns:p14="http://schemas.microsoft.com/office/powerpoint/2010/main" val="12103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r>
              <a:rPr kumimoji="1" lang="en-US" altLang="ja-JP"/>
              <a:t>18/08/04</a:t>
            </a:r>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F099EB3-7AB9-584D-B5B8-023C4AFD78B4}" type="slidenum">
              <a:rPr kumimoji="1" lang="ja-JP" altLang="en-US" smtClean="0"/>
              <a:t>‹#›</a:t>
            </a:fld>
            <a:endParaRPr kumimoji="1" lang="ja-JP" altLang="en-US"/>
          </a:p>
        </p:txBody>
      </p:sp>
    </p:spTree>
    <p:extLst>
      <p:ext uri="{BB962C8B-B14F-4D97-AF65-F5344CB8AC3E}">
        <p14:creationId xmlns:p14="http://schemas.microsoft.com/office/powerpoint/2010/main" val="1565002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r>
              <a:rPr kumimoji="1" lang="en-US" altLang="ja-JP"/>
              <a:t>18/08/04</a:t>
            </a:r>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F099EB3-7AB9-584D-B5B8-023C4AFD78B4}" type="slidenum">
              <a:rPr kumimoji="1" lang="ja-JP" altLang="en-US" smtClean="0"/>
              <a:t>‹#›</a:t>
            </a:fld>
            <a:endParaRPr kumimoji="1" lang="ja-JP" altLang="en-US"/>
          </a:p>
        </p:txBody>
      </p:sp>
    </p:spTree>
    <p:extLst>
      <p:ext uri="{BB962C8B-B14F-4D97-AF65-F5344CB8AC3E}">
        <p14:creationId xmlns:p14="http://schemas.microsoft.com/office/powerpoint/2010/main" val="624704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18/08/04</a:t>
            </a:r>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099EB3-7AB9-584D-B5B8-023C4AFD78B4}" type="slidenum">
              <a:rPr kumimoji="1" lang="ja-JP" altLang="en-US" smtClean="0"/>
              <a:t>‹#›</a:t>
            </a:fld>
            <a:endParaRPr kumimoji="1" lang="ja-JP" altLang="en-US"/>
          </a:p>
        </p:txBody>
      </p:sp>
    </p:spTree>
    <p:extLst>
      <p:ext uri="{BB962C8B-B14F-4D97-AF65-F5344CB8AC3E}">
        <p14:creationId xmlns:p14="http://schemas.microsoft.com/office/powerpoint/2010/main" val="842219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fontScale="90000"/>
          </a:bodyPr>
          <a:lstStyle/>
          <a:p>
            <a:r>
              <a:rPr lang="en-US" altLang="ja-JP" dirty="0" err="1"/>
              <a:t>blanco</a:t>
            </a:r>
            <a:r>
              <a:rPr lang="en-US" altLang="ja-JP" dirty="0"/>
              <a:t> Framework </a:t>
            </a:r>
            <a:r>
              <a:rPr lang="ja-JP" altLang="en-US"/>
              <a:t>勉強会</a:t>
            </a:r>
            <a:br>
              <a:rPr lang="en-US" altLang="ja-JP" dirty="0"/>
            </a:br>
            <a:r>
              <a:rPr lang="ja-JP" altLang="en-US"/>
              <a:t>第</a:t>
            </a:r>
            <a:r>
              <a:rPr lang="en-US" altLang="ja-JP" dirty="0"/>
              <a:t>1</a:t>
            </a:r>
            <a:r>
              <a:rPr lang="ja-JP" altLang="en-US"/>
              <a:t>回</a:t>
            </a:r>
            <a:br>
              <a:rPr lang="en-US" altLang="ja-JP" dirty="0"/>
            </a:br>
            <a:r>
              <a:rPr lang="en-US" altLang="ja-JP" dirty="0" err="1"/>
              <a:t>blancoDb</a:t>
            </a:r>
            <a:endParaRPr kumimoji="1" lang="ja-JP" altLang="en-US" dirty="0"/>
          </a:p>
        </p:txBody>
      </p:sp>
      <p:sp>
        <p:nvSpPr>
          <p:cNvPr id="3" name="サブタイトル 2"/>
          <p:cNvSpPr>
            <a:spLocks noGrp="1"/>
          </p:cNvSpPr>
          <p:nvPr>
            <p:ph type="subTitle" idx="1"/>
          </p:nvPr>
        </p:nvSpPr>
        <p:spPr>
          <a:xfrm>
            <a:off x="1524000" y="3976090"/>
            <a:ext cx="9144000" cy="2086314"/>
          </a:xfrm>
        </p:spPr>
        <p:txBody>
          <a:bodyPr>
            <a:normAutofit/>
          </a:bodyPr>
          <a:lstStyle/>
          <a:p>
            <a:r>
              <a:rPr lang="en-US" altLang="ja-JP" sz="3600" dirty="0"/>
              <a:t>2018</a:t>
            </a:r>
            <a:r>
              <a:rPr lang="ja-JP" altLang="en-US" sz="3600"/>
              <a:t>年</a:t>
            </a:r>
            <a:r>
              <a:rPr lang="en-US" altLang="ja-JP" sz="3600" dirty="0"/>
              <a:t>08</a:t>
            </a:r>
            <a:r>
              <a:rPr lang="ja-JP" altLang="en-US" sz="3600"/>
              <a:t>月</a:t>
            </a:r>
            <a:r>
              <a:rPr lang="en-US" altLang="ja-JP" sz="3600" dirty="0"/>
              <a:t>18</a:t>
            </a:r>
            <a:r>
              <a:rPr lang="ja-JP" altLang="en-US" sz="3600"/>
              <a:t>日</a:t>
            </a:r>
            <a:endParaRPr kumimoji="1" lang="en-US" altLang="ja-JP" sz="3600" dirty="0"/>
          </a:p>
          <a:p>
            <a:r>
              <a:rPr kumimoji="1" lang="en-US" altLang="ja-JP" sz="3600" dirty="0"/>
              <a:t>(</a:t>
            </a:r>
            <a:r>
              <a:rPr kumimoji="1" lang="ja-JP" altLang="en-US" sz="3600" dirty="0"/>
              <a:t>有</a:t>
            </a:r>
            <a:r>
              <a:rPr kumimoji="1" lang="en-US" altLang="ja-JP" sz="3600" dirty="0"/>
              <a:t>)</a:t>
            </a:r>
            <a:r>
              <a:rPr kumimoji="1" lang="ja-JP" altLang="en-US" sz="3600" dirty="0"/>
              <a:t>うえだうえおうぇあ</a:t>
            </a:r>
            <a:endParaRPr kumimoji="1" lang="en-US" altLang="ja-JP" sz="3600" dirty="0"/>
          </a:p>
          <a:p>
            <a:r>
              <a:rPr lang="ja-JP" altLang="en-US" sz="3600" dirty="0"/>
              <a:t>うえだうえお</a:t>
            </a:r>
            <a:r>
              <a:rPr lang="en-US" altLang="ja-JP" sz="3600" dirty="0"/>
              <a:t> aka </a:t>
            </a:r>
            <a:r>
              <a:rPr lang="ja-JP" altLang="en-US" sz="3600" dirty="0"/>
              <a:t>上田達也</a:t>
            </a:r>
            <a:endParaRPr kumimoji="1" lang="en-US" altLang="ja-JP" sz="3600" dirty="0"/>
          </a:p>
        </p:txBody>
      </p:sp>
      <p:sp>
        <p:nvSpPr>
          <p:cNvPr id="4" name="日付プレースホルダー 3"/>
          <p:cNvSpPr>
            <a:spLocks noGrp="1"/>
          </p:cNvSpPr>
          <p:nvPr>
            <p:ph type="dt" sz="half" idx="10"/>
          </p:nvPr>
        </p:nvSpPr>
        <p:spPr/>
        <p:txBody>
          <a:bodyPr/>
          <a:lstStyle/>
          <a:p>
            <a:r>
              <a:rPr kumimoji="1" lang="en-US" altLang="ja-JP"/>
              <a:t>18/08/04</a:t>
            </a:r>
            <a:endParaRPr kumimoji="1" lang="ja-JP" altLang="en-US"/>
          </a:p>
        </p:txBody>
      </p:sp>
    </p:spTree>
    <p:extLst>
      <p:ext uri="{BB962C8B-B14F-4D97-AF65-F5344CB8AC3E}">
        <p14:creationId xmlns:p14="http://schemas.microsoft.com/office/powerpoint/2010/main" val="659281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r>
              <a:rPr lang="en-US" altLang="ja-JP"/>
              <a:t>18/08/04</a:t>
            </a:r>
            <a:endParaRPr lang="en-US"/>
          </a:p>
        </p:txBody>
      </p:sp>
      <p:sp>
        <p:nvSpPr>
          <p:cNvPr id="8" name="タイトル 1"/>
          <p:cNvSpPr>
            <a:spLocks noGrp="1"/>
          </p:cNvSpPr>
          <p:nvPr>
            <p:ph type="title"/>
          </p:nvPr>
        </p:nvSpPr>
        <p:spPr>
          <a:xfrm>
            <a:off x="0" y="0"/>
            <a:ext cx="12192000" cy="1325563"/>
          </a:xfrm>
          <a:solidFill>
            <a:schemeClr val="accent5">
              <a:lumMod val="20000"/>
              <a:lumOff val="80000"/>
            </a:schemeClr>
          </a:solidFill>
        </p:spPr>
        <p:txBody>
          <a:bodyPr/>
          <a:lstStyle/>
          <a:p>
            <a:pPr algn="ctr"/>
            <a:r>
              <a:rPr kumimoji="1" lang="en-US" altLang="ja-JP" dirty="0"/>
              <a:t>Java</a:t>
            </a:r>
            <a:r>
              <a:rPr kumimoji="1" lang="ja-JP" altLang="en-US"/>
              <a:t>のしくみ</a:t>
            </a:r>
            <a:endParaRPr kumimoji="1" lang="ja-JP" altLang="en-US" dirty="0"/>
          </a:p>
        </p:txBody>
      </p:sp>
      <p:sp>
        <p:nvSpPr>
          <p:cNvPr id="7" name="円/楕円 6">
            <a:extLst>
              <a:ext uri="{FF2B5EF4-FFF2-40B4-BE49-F238E27FC236}">
                <a16:creationId xmlns:a16="http://schemas.microsoft.com/office/drawing/2014/main" id="{9F78BEFC-53AC-3F4A-B44A-7AB6B7A591D8}"/>
              </a:ext>
            </a:extLst>
          </p:cNvPr>
          <p:cNvSpPr/>
          <p:nvPr/>
        </p:nvSpPr>
        <p:spPr>
          <a:xfrm>
            <a:off x="1783510" y="4349114"/>
            <a:ext cx="1557242" cy="15052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クラス</a:t>
            </a:r>
          </a:p>
        </p:txBody>
      </p:sp>
      <p:sp>
        <p:nvSpPr>
          <p:cNvPr id="9" name="円/楕円 8">
            <a:extLst>
              <a:ext uri="{FF2B5EF4-FFF2-40B4-BE49-F238E27FC236}">
                <a16:creationId xmlns:a16="http://schemas.microsoft.com/office/drawing/2014/main" id="{834A45DF-2E40-2246-AEB9-1FDEB7B7CCE0}"/>
              </a:ext>
            </a:extLst>
          </p:cNvPr>
          <p:cNvSpPr/>
          <p:nvPr/>
        </p:nvSpPr>
        <p:spPr>
          <a:xfrm>
            <a:off x="7677912" y="2250102"/>
            <a:ext cx="1562100" cy="12382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インスタンス</a:t>
            </a:r>
          </a:p>
        </p:txBody>
      </p:sp>
      <p:sp>
        <p:nvSpPr>
          <p:cNvPr id="10" name="円/楕円 9">
            <a:extLst>
              <a:ext uri="{FF2B5EF4-FFF2-40B4-BE49-F238E27FC236}">
                <a16:creationId xmlns:a16="http://schemas.microsoft.com/office/drawing/2014/main" id="{5FF1374B-54BD-224C-9822-EFC4FAA517A8}"/>
              </a:ext>
            </a:extLst>
          </p:cNvPr>
          <p:cNvSpPr/>
          <p:nvPr/>
        </p:nvSpPr>
        <p:spPr>
          <a:xfrm>
            <a:off x="7677912" y="3644414"/>
            <a:ext cx="1562100" cy="12382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インスタンス</a:t>
            </a:r>
          </a:p>
        </p:txBody>
      </p:sp>
      <p:sp>
        <p:nvSpPr>
          <p:cNvPr id="11" name="円/楕円 10">
            <a:extLst>
              <a:ext uri="{FF2B5EF4-FFF2-40B4-BE49-F238E27FC236}">
                <a16:creationId xmlns:a16="http://schemas.microsoft.com/office/drawing/2014/main" id="{84CE231D-AC91-4C42-BF4E-26395565F2EB}"/>
              </a:ext>
            </a:extLst>
          </p:cNvPr>
          <p:cNvSpPr/>
          <p:nvPr/>
        </p:nvSpPr>
        <p:spPr>
          <a:xfrm>
            <a:off x="7677912" y="5038726"/>
            <a:ext cx="1562100" cy="12382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インスタンス</a:t>
            </a:r>
          </a:p>
        </p:txBody>
      </p:sp>
      <p:cxnSp>
        <p:nvCxnSpPr>
          <p:cNvPr id="13" name="直線矢印コネクタ 12">
            <a:extLst>
              <a:ext uri="{FF2B5EF4-FFF2-40B4-BE49-F238E27FC236}">
                <a16:creationId xmlns:a16="http://schemas.microsoft.com/office/drawing/2014/main" id="{3AE9B153-50D7-DD4F-9C0B-0B8CA76B5BE7}"/>
              </a:ext>
            </a:extLst>
          </p:cNvPr>
          <p:cNvCxnSpPr>
            <a:cxnSpLocks/>
          </p:cNvCxnSpPr>
          <p:nvPr/>
        </p:nvCxnSpPr>
        <p:spPr>
          <a:xfrm flipV="1">
            <a:off x="3340752" y="3134519"/>
            <a:ext cx="3715654" cy="125729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4CD28C6C-4E14-5E49-B80F-ACCC4759BAA7}"/>
              </a:ext>
            </a:extLst>
          </p:cNvPr>
          <p:cNvCxnSpPr>
            <a:cxnSpLocks/>
          </p:cNvCxnSpPr>
          <p:nvPr/>
        </p:nvCxnSpPr>
        <p:spPr>
          <a:xfrm flipV="1">
            <a:off x="3581400" y="4391818"/>
            <a:ext cx="3475006" cy="47035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B5ABDFE1-1CEC-8743-9F3A-B4FCA180C62F}"/>
              </a:ext>
            </a:extLst>
          </p:cNvPr>
          <p:cNvCxnSpPr>
            <a:cxnSpLocks/>
          </p:cNvCxnSpPr>
          <p:nvPr/>
        </p:nvCxnSpPr>
        <p:spPr>
          <a:xfrm>
            <a:off x="3581400" y="5649117"/>
            <a:ext cx="3475006" cy="7749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CC1A444-BD64-0840-8E6B-C796747A7853}"/>
              </a:ext>
            </a:extLst>
          </p:cNvPr>
          <p:cNvSpPr txBox="1"/>
          <p:nvPr/>
        </p:nvSpPr>
        <p:spPr>
          <a:xfrm>
            <a:off x="1379983" y="2070556"/>
            <a:ext cx="3524918" cy="461665"/>
          </a:xfrm>
          <a:prstGeom prst="rect">
            <a:avLst/>
          </a:prstGeom>
          <a:noFill/>
        </p:spPr>
        <p:txBody>
          <a:bodyPr wrap="square" rtlCol="0">
            <a:spAutoFit/>
          </a:bodyPr>
          <a:lstStyle/>
          <a:p>
            <a:r>
              <a:rPr kumimoji="1" lang="ja-JP" altLang="en-US" sz="2400"/>
              <a:t>オブジェクトの雛形</a:t>
            </a:r>
          </a:p>
        </p:txBody>
      </p:sp>
      <p:sp>
        <p:nvSpPr>
          <p:cNvPr id="27" name="テキスト ボックス 26">
            <a:extLst>
              <a:ext uri="{FF2B5EF4-FFF2-40B4-BE49-F238E27FC236}">
                <a16:creationId xmlns:a16="http://schemas.microsoft.com/office/drawing/2014/main" id="{54DD8274-065B-7142-A02C-728739491810}"/>
              </a:ext>
            </a:extLst>
          </p:cNvPr>
          <p:cNvSpPr txBox="1"/>
          <p:nvPr/>
        </p:nvSpPr>
        <p:spPr>
          <a:xfrm>
            <a:off x="7252859" y="1608891"/>
            <a:ext cx="3002756" cy="461665"/>
          </a:xfrm>
          <a:prstGeom prst="rect">
            <a:avLst/>
          </a:prstGeom>
          <a:noFill/>
        </p:spPr>
        <p:txBody>
          <a:bodyPr wrap="square" rtlCol="0">
            <a:spAutoFit/>
          </a:bodyPr>
          <a:lstStyle/>
          <a:p>
            <a:r>
              <a:rPr kumimoji="1" lang="ja-JP" altLang="en-US" sz="2400"/>
              <a:t>オブジェクトの実態</a:t>
            </a:r>
          </a:p>
        </p:txBody>
      </p:sp>
      <p:sp>
        <p:nvSpPr>
          <p:cNvPr id="28" name="円柱 27">
            <a:extLst>
              <a:ext uri="{FF2B5EF4-FFF2-40B4-BE49-F238E27FC236}">
                <a16:creationId xmlns:a16="http://schemas.microsoft.com/office/drawing/2014/main" id="{41F3CE3B-5F21-2741-91FD-984F411AD563}"/>
              </a:ext>
            </a:extLst>
          </p:cNvPr>
          <p:cNvSpPr/>
          <p:nvPr/>
        </p:nvSpPr>
        <p:spPr>
          <a:xfrm>
            <a:off x="1379983" y="2709875"/>
            <a:ext cx="2495550" cy="3231097"/>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26C13828-EC62-7846-ADB3-41BCC3250F65}"/>
              </a:ext>
            </a:extLst>
          </p:cNvPr>
          <p:cNvSpPr/>
          <p:nvPr/>
        </p:nvSpPr>
        <p:spPr>
          <a:xfrm>
            <a:off x="7449312" y="2231052"/>
            <a:ext cx="3486912" cy="4064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94D8F8E5-DA6D-8E43-A1CD-905B9194E7E5}"/>
              </a:ext>
            </a:extLst>
          </p:cNvPr>
          <p:cNvSpPr txBox="1"/>
          <p:nvPr/>
        </p:nvSpPr>
        <p:spPr>
          <a:xfrm>
            <a:off x="9619488" y="2479042"/>
            <a:ext cx="1545336" cy="461665"/>
          </a:xfrm>
          <a:prstGeom prst="rect">
            <a:avLst/>
          </a:prstGeom>
          <a:noFill/>
        </p:spPr>
        <p:txBody>
          <a:bodyPr wrap="square" rtlCol="0">
            <a:spAutoFit/>
          </a:bodyPr>
          <a:lstStyle/>
          <a:p>
            <a:r>
              <a:rPr kumimoji="1" lang="ja-JP" altLang="en-US" sz="2400"/>
              <a:t>メモリ</a:t>
            </a:r>
          </a:p>
        </p:txBody>
      </p:sp>
      <p:sp>
        <p:nvSpPr>
          <p:cNvPr id="37" name="テキスト ボックス 36">
            <a:extLst>
              <a:ext uri="{FF2B5EF4-FFF2-40B4-BE49-F238E27FC236}">
                <a16:creationId xmlns:a16="http://schemas.microsoft.com/office/drawing/2014/main" id="{01244BE6-C603-474B-9249-A1325BC1A783}"/>
              </a:ext>
            </a:extLst>
          </p:cNvPr>
          <p:cNvSpPr txBox="1"/>
          <p:nvPr/>
        </p:nvSpPr>
        <p:spPr>
          <a:xfrm>
            <a:off x="1437132" y="3379291"/>
            <a:ext cx="1545336" cy="461665"/>
          </a:xfrm>
          <a:prstGeom prst="rect">
            <a:avLst/>
          </a:prstGeom>
          <a:noFill/>
        </p:spPr>
        <p:txBody>
          <a:bodyPr wrap="square" rtlCol="0">
            <a:spAutoFit/>
          </a:bodyPr>
          <a:lstStyle/>
          <a:p>
            <a:r>
              <a:rPr kumimoji="1" lang="en-US" altLang="ja-JP" sz="2400" dirty="0"/>
              <a:t>HDD</a:t>
            </a:r>
            <a:endParaRPr kumimoji="1" lang="ja-JP" altLang="en-US" sz="2400"/>
          </a:p>
        </p:txBody>
      </p:sp>
      <p:sp>
        <p:nvSpPr>
          <p:cNvPr id="41" name="テキスト ボックス 40">
            <a:extLst>
              <a:ext uri="{FF2B5EF4-FFF2-40B4-BE49-F238E27FC236}">
                <a16:creationId xmlns:a16="http://schemas.microsoft.com/office/drawing/2014/main" id="{B8353F38-B74F-D141-A194-D5F867F4475A}"/>
              </a:ext>
            </a:extLst>
          </p:cNvPr>
          <p:cNvSpPr txBox="1"/>
          <p:nvPr/>
        </p:nvSpPr>
        <p:spPr>
          <a:xfrm rot="20753029">
            <a:off x="4952879" y="3882550"/>
            <a:ext cx="1545336" cy="584775"/>
          </a:xfrm>
          <a:prstGeom prst="rect">
            <a:avLst/>
          </a:prstGeom>
          <a:noFill/>
        </p:spPr>
        <p:txBody>
          <a:bodyPr wrap="square" rtlCol="0">
            <a:spAutoFit/>
          </a:bodyPr>
          <a:lstStyle/>
          <a:p>
            <a:r>
              <a:rPr kumimoji="1" lang="en-US" altLang="ja-JP" sz="3200" b="1" dirty="0">
                <a:solidFill>
                  <a:srgbClr val="C00000"/>
                </a:solidFill>
              </a:rPr>
              <a:t>new</a:t>
            </a:r>
            <a:endParaRPr kumimoji="1" lang="ja-JP" altLang="en-US" sz="3200" b="1">
              <a:solidFill>
                <a:srgbClr val="C00000"/>
              </a:solidFill>
            </a:endParaRPr>
          </a:p>
        </p:txBody>
      </p:sp>
      <p:sp>
        <p:nvSpPr>
          <p:cNvPr id="42" name="テキスト ボックス 41">
            <a:extLst>
              <a:ext uri="{FF2B5EF4-FFF2-40B4-BE49-F238E27FC236}">
                <a16:creationId xmlns:a16="http://schemas.microsoft.com/office/drawing/2014/main" id="{588F9F2D-046B-2343-B896-C71A48AE38E3}"/>
              </a:ext>
            </a:extLst>
          </p:cNvPr>
          <p:cNvSpPr txBox="1"/>
          <p:nvPr/>
        </p:nvSpPr>
        <p:spPr>
          <a:xfrm rot="20286468">
            <a:off x="4883389" y="2971119"/>
            <a:ext cx="1545336" cy="584775"/>
          </a:xfrm>
          <a:prstGeom prst="rect">
            <a:avLst/>
          </a:prstGeom>
          <a:noFill/>
        </p:spPr>
        <p:txBody>
          <a:bodyPr wrap="square" rtlCol="0">
            <a:spAutoFit/>
          </a:bodyPr>
          <a:lstStyle/>
          <a:p>
            <a:r>
              <a:rPr kumimoji="1" lang="en-US" altLang="ja-JP" sz="3200" b="1" dirty="0">
                <a:solidFill>
                  <a:srgbClr val="C00000"/>
                </a:solidFill>
              </a:rPr>
              <a:t>new</a:t>
            </a:r>
            <a:endParaRPr kumimoji="1" lang="ja-JP" altLang="en-US" sz="3200" b="1">
              <a:solidFill>
                <a:srgbClr val="C00000"/>
              </a:solidFill>
            </a:endParaRPr>
          </a:p>
        </p:txBody>
      </p:sp>
      <p:sp>
        <p:nvSpPr>
          <p:cNvPr id="43" name="テキスト ボックス 42">
            <a:extLst>
              <a:ext uri="{FF2B5EF4-FFF2-40B4-BE49-F238E27FC236}">
                <a16:creationId xmlns:a16="http://schemas.microsoft.com/office/drawing/2014/main" id="{C1147261-68DE-874E-B67B-19B7EEFBCE6D}"/>
              </a:ext>
            </a:extLst>
          </p:cNvPr>
          <p:cNvSpPr txBox="1"/>
          <p:nvPr/>
        </p:nvSpPr>
        <p:spPr>
          <a:xfrm rot="21387593">
            <a:off x="5112495" y="4962080"/>
            <a:ext cx="1545336" cy="584775"/>
          </a:xfrm>
          <a:prstGeom prst="rect">
            <a:avLst/>
          </a:prstGeom>
          <a:noFill/>
        </p:spPr>
        <p:txBody>
          <a:bodyPr wrap="square" rtlCol="0">
            <a:spAutoFit/>
          </a:bodyPr>
          <a:lstStyle/>
          <a:p>
            <a:r>
              <a:rPr kumimoji="1" lang="en-US" altLang="ja-JP" sz="3200" b="1" dirty="0">
                <a:solidFill>
                  <a:srgbClr val="C00000"/>
                </a:solidFill>
              </a:rPr>
              <a:t>new</a:t>
            </a:r>
            <a:endParaRPr kumimoji="1" lang="ja-JP" altLang="en-US" sz="3200" b="1">
              <a:solidFill>
                <a:srgbClr val="C00000"/>
              </a:solidFill>
            </a:endParaRPr>
          </a:p>
        </p:txBody>
      </p:sp>
    </p:spTree>
    <p:extLst>
      <p:ext uri="{BB962C8B-B14F-4D97-AF65-F5344CB8AC3E}">
        <p14:creationId xmlns:p14="http://schemas.microsoft.com/office/powerpoint/2010/main" val="2977461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r>
              <a:rPr lang="en-US" altLang="ja-JP"/>
              <a:t>18/08/04</a:t>
            </a:r>
            <a:endParaRPr lang="en-US"/>
          </a:p>
        </p:txBody>
      </p:sp>
      <p:sp>
        <p:nvSpPr>
          <p:cNvPr id="8" name="タイトル 1"/>
          <p:cNvSpPr>
            <a:spLocks noGrp="1"/>
          </p:cNvSpPr>
          <p:nvPr>
            <p:ph type="title"/>
          </p:nvPr>
        </p:nvSpPr>
        <p:spPr>
          <a:xfrm>
            <a:off x="0" y="0"/>
            <a:ext cx="12192000" cy="1325563"/>
          </a:xfrm>
          <a:solidFill>
            <a:schemeClr val="accent5">
              <a:lumMod val="20000"/>
              <a:lumOff val="80000"/>
            </a:schemeClr>
          </a:solidFill>
        </p:spPr>
        <p:txBody>
          <a:bodyPr/>
          <a:lstStyle/>
          <a:p>
            <a:pPr algn="ctr"/>
            <a:r>
              <a:rPr kumimoji="1" lang="en-US" altLang="ja-JP" dirty="0"/>
              <a:t>Java</a:t>
            </a:r>
            <a:r>
              <a:rPr kumimoji="1" lang="ja-JP" altLang="en-US"/>
              <a:t>のしくみ</a:t>
            </a:r>
            <a:endParaRPr kumimoji="1" lang="ja-JP" altLang="en-US" dirty="0"/>
          </a:p>
        </p:txBody>
      </p:sp>
      <p:sp>
        <p:nvSpPr>
          <p:cNvPr id="7" name="円/楕円 6">
            <a:extLst>
              <a:ext uri="{FF2B5EF4-FFF2-40B4-BE49-F238E27FC236}">
                <a16:creationId xmlns:a16="http://schemas.microsoft.com/office/drawing/2014/main" id="{9F78BEFC-53AC-3F4A-B44A-7AB6B7A591D8}"/>
              </a:ext>
            </a:extLst>
          </p:cNvPr>
          <p:cNvSpPr/>
          <p:nvPr/>
        </p:nvSpPr>
        <p:spPr>
          <a:xfrm>
            <a:off x="1675592" y="3703759"/>
            <a:ext cx="1569290" cy="992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クラス</a:t>
            </a:r>
            <a:r>
              <a:rPr kumimoji="1" lang="en-US" altLang="ja-JP" dirty="0"/>
              <a:t>A</a:t>
            </a:r>
            <a:endParaRPr kumimoji="1" lang="ja-JP" altLang="en-US"/>
          </a:p>
        </p:txBody>
      </p:sp>
      <p:sp>
        <p:nvSpPr>
          <p:cNvPr id="9" name="円/楕円 8">
            <a:extLst>
              <a:ext uri="{FF2B5EF4-FFF2-40B4-BE49-F238E27FC236}">
                <a16:creationId xmlns:a16="http://schemas.microsoft.com/office/drawing/2014/main" id="{834A45DF-2E40-2246-AEB9-1FDEB7B7CCE0}"/>
              </a:ext>
            </a:extLst>
          </p:cNvPr>
          <p:cNvSpPr/>
          <p:nvPr/>
        </p:nvSpPr>
        <p:spPr>
          <a:xfrm>
            <a:off x="7677912" y="2250102"/>
            <a:ext cx="1562100" cy="12382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インスタンス</a:t>
            </a:r>
          </a:p>
        </p:txBody>
      </p:sp>
      <p:sp>
        <p:nvSpPr>
          <p:cNvPr id="10" name="円/楕円 9">
            <a:extLst>
              <a:ext uri="{FF2B5EF4-FFF2-40B4-BE49-F238E27FC236}">
                <a16:creationId xmlns:a16="http://schemas.microsoft.com/office/drawing/2014/main" id="{5FF1374B-54BD-224C-9822-EFC4FAA517A8}"/>
              </a:ext>
            </a:extLst>
          </p:cNvPr>
          <p:cNvSpPr/>
          <p:nvPr/>
        </p:nvSpPr>
        <p:spPr>
          <a:xfrm>
            <a:off x="7677912" y="4849698"/>
            <a:ext cx="1562100" cy="123825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インスタンス</a:t>
            </a:r>
          </a:p>
        </p:txBody>
      </p:sp>
      <p:cxnSp>
        <p:nvCxnSpPr>
          <p:cNvPr id="13" name="直線矢印コネクタ 12">
            <a:extLst>
              <a:ext uri="{FF2B5EF4-FFF2-40B4-BE49-F238E27FC236}">
                <a16:creationId xmlns:a16="http://schemas.microsoft.com/office/drawing/2014/main" id="{3AE9B153-50D7-DD4F-9C0B-0B8CA76B5BE7}"/>
              </a:ext>
            </a:extLst>
          </p:cNvPr>
          <p:cNvCxnSpPr>
            <a:cxnSpLocks/>
          </p:cNvCxnSpPr>
          <p:nvPr/>
        </p:nvCxnSpPr>
        <p:spPr>
          <a:xfrm flipV="1">
            <a:off x="3278077" y="2869227"/>
            <a:ext cx="4020359" cy="104153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4CD28C6C-4E14-5E49-B80F-ACCC4759BAA7}"/>
              </a:ext>
            </a:extLst>
          </p:cNvPr>
          <p:cNvCxnSpPr>
            <a:cxnSpLocks/>
          </p:cNvCxnSpPr>
          <p:nvPr/>
        </p:nvCxnSpPr>
        <p:spPr>
          <a:xfrm>
            <a:off x="3473482" y="5306712"/>
            <a:ext cx="3845671" cy="695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CC1A444-BD64-0840-8E6B-C796747A7853}"/>
              </a:ext>
            </a:extLst>
          </p:cNvPr>
          <p:cNvSpPr txBox="1"/>
          <p:nvPr/>
        </p:nvSpPr>
        <p:spPr>
          <a:xfrm>
            <a:off x="1379983" y="2070556"/>
            <a:ext cx="3524918" cy="461665"/>
          </a:xfrm>
          <a:prstGeom prst="rect">
            <a:avLst/>
          </a:prstGeom>
          <a:noFill/>
        </p:spPr>
        <p:txBody>
          <a:bodyPr wrap="square" rtlCol="0">
            <a:spAutoFit/>
          </a:bodyPr>
          <a:lstStyle/>
          <a:p>
            <a:r>
              <a:rPr kumimoji="1" lang="ja-JP" altLang="en-US" sz="2400"/>
              <a:t>オブジェクトの雛形</a:t>
            </a:r>
          </a:p>
        </p:txBody>
      </p:sp>
      <p:sp>
        <p:nvSpPr>
          <p:cNvPr id="27" name="テキスト ボックス 26">
            <a:extLst>
              <a:ext uri="{FF2B5EF4-FFF2-40B4-BE49-F238E27FC236}">
                <a16:creationId xmlns:a16="http://schemas.microsoft.com/office/drawing/2014/main" id="{54DD8274-065B-7142-A02C-728739491810}"/>
              </a:ext>
            </a:extLst>
          </p:cNvPr>
          <p:cNvSpPr txBox="1"/>
          <p:nvPr/>
        </p:nvSpPr>
        <p:spPr>
          <a:xfrm>
            <a:off x="7252859" y="1608891"/>
            <a:ext cx="3002756" cy="461665"/>
          </a:xfrm>
          <a:prstGeom prst="rect">
            <a:avLst/>
          </a:prstGeom>
          <a:noFill/>
        </p:spPr>
        <p:txBody>
          <a:bodyPr wrap="square" rtlCol="0">
            <a:spAutoFit/>
          </a:bodyPr>
          <a:lstStyle/>
          <a:p>
            <a:r>
              <a:rPr kumimoji="1" lang="ja-JP" altLang="en-US" sz="2400"/>
              <a:t>オブジェクトの実態</a:t>
            </a:r>
          </a:p>
        </p:txBody>
      </p:sp>
      <p:sp>
        <p:nvSpPr>
          <p:cNvPr id="28" name="円柱 27">
            <a:extLst>
              <a:ext uri="{FF2B5EF4-FFF2-40B4-BE49-F238E27FC236}">
                <a16:creationId xmlns:a16="http://schemas.microsoft.com/office/drawing/2014/main" id="{41F3CE3B-5F21-2741-91FD-984F411AD563}"/>
              </a:ext>
            </a:extLst>
          </p:cNvPr>
          <p:cNvSpPr/>
          <p:nvPr/>
        </p:nvSpPr>
        <p:spPr>
          <a:xfrm>
            <a:off x="1379983" y="2709875"/>
            <a:ext cx="2495550" cy="3231097"/>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26C13828-EC62-7846-ADB3-41BCC3250F65}"/>
              </a:ext>
            </a:extLst>
          </p:cNvPr>
          <p:cNvSpPr/>
          <p:nvPr/>
        </p:nvSpPr>
        <p:spPr>
          <a:xfrm>
            <a:off x="7449312" y="2231052"/>
            <a:ext cx="3486912" cy="4064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94D8F8E5-DA6D-8E43-A1CD-905B9194E7E5}"/>
              </a:ext>
            </a:extLst>
          </p:cNvPr>
          <p:cNvSpPr txBox="1"/>
          <p:nvPr/>
        </p:nvSpPr>
        <p:spPr>
          <a:xfrm>
            <a:off x="9619488" y="2479042"/>
            <a:ext cx="1545336" cy="461665"/>
          </a:xfrm>
          <a:prstGeom prst="rect">
            <a:avLst/>
          </a:prstGeom>
          <a:noFill/>
        </p:spPr>
        <p:txBody>
          <a:bodyPr wrap="square" rtlCol="0">
            <a:spAutoFit/>
          </a:bodyPr>
          <a:lstStyle/>
          <a:p>
            <a:r>
              <a:rPr kumimoji="1" lang="ja-JP" altLang="en-US" sz="2400"/>
              <a:t>メモリ</a:t>
            </a:r>
          </a:p>
        </p:txBody>
      </p:sp>
      <p:sp>
        <p:nvSpPr>
          <p:cNvPr id="37" name="テキスト ボックス 36">
            <a:extLst>
              <a:ext uri="{FF2B5EF4-FFF2-40B4-BE49-F238E27FC236}">
                <a16:creationId xmlns:a16="http://schemas.microsoft.com/office/drawing/2014/main" id="{01244BE6-C603-474B-9249-A1325BC1A783}"/>
              </a:ext>
            </a:extLst>
          </p:cNvPr>
          <p:cNvSpPr txBox="1"/>
          <p:nvPr/>
        </p:nvSpPr>
        <p:spPr>
          <a:xfrm>
            <a:off x="1437132" y="3379291"/>
            <a:ext cx="1545336" cy="461665"/>
          </a:xfrm>
          <a:prstGeom prst="rect">
            <a:avLst/>
          </a:prstGeom>
          <a:noFill/>
        </p:spPr>
        <p:txBody>
          <a:bodyPr wrap="square" rtlCol="0">
            <a:spAutoFit/>
          </a:bodyPr>
          <a:lstStyle/>
          <a:p>
            <a:r>
              <a:rPr kumimoji="1" lang="en-US" altLang="ja-JP" sz="2400" dirty="0"/>
              <a:t>HDD</a:t>
            </a:r>
            <a:endParaRPr kumimoji="1" lang="ja-JP" altLang="en-US" sz="2400"/>
          </a:p>
        </p:txBody>
      </p:sp>
      <p:sp>
        <p:nvSpPr>
          <p:cNvPr id="41" name="テキスト ボックス 40">
            <a:extLst>
              <a:ext uri="{FF2B5EF4-FFF2-40B4-BE49-F238E27FC236}">
                <a16:creationId xmlns:a16="http://schemas.microsoft.com/office/drawing/2014/main" id="{B8353F38-B74F-D141-A194-D5F867F4475A}"/>
              </a:ext>
            </a:extLst>
          </p:cNvPr>
          <p:cNvSpPr txBox="1"/>
          <p:nvPr/>
        </p:nvSpPr>
        <p:spPr>
          <a:xfrm>
            <a:off x="5487804" y="4727599"/>
            <a:ext cx="1545336" cy="584775"/>
          </a:xfrm>
          <a:prstGeom prst="rect">
            <a:avLst/>
          </a:prstGeom>
          <a:noFill/>
        </p:spPr>
        <p:txBody>
          <a:bodyPr wrap="square" rtlCol="0">
            <a:spAutoFit/>
          </a:bodyPr>
          <a:lstStyle/>
          <a:p>
            <a:r>
              <a:rPr kumimoji="1" lang="en-US" altLang="ja-JP" sz="3200" b="1" dirty="0">
                <a:solidFill>
                  <a:srgbClr val="C00000"/>
                </a:solidFill>
              </a:rPr>
              <a:t>new</a:t>
            </a:r>
            <a:endParaRPr kumimoji="1" lang="ja-JP" altLang="en-US" sz="3200" b="1">
              <a:solidFill>
                <a:srgbClr val="C00000"/>
              </a:solidFill>
            </a:endParaRPr>
          </a:p>
        </p:txBody>
      </p:sp>
      <p:sp>
        <p:nvSpPr>
          <p:cNvPr id="42" name="テキスト ボックス 41">
            <a:extLst>
              <a:ext uri="{FF2B5EF4-FFF2-40B4-BE49-F238E27FC236}">
                <a16:creationId xmlns:a16="http://schemas.microsoft.com/office/drawing/2014/main" id="{588F9F2D-046B-2343-B896-C71A48AE38E3}"/>
              </a:ext>
            </a:extLst>
          </p:cNvPr>
          <p:cNvSpPr txBox="1"/>
          <p:nvPr/>
        </p:nvSpPr>
        <p:spPr>
          <a:xfrm rot="20722393">
            <a:off x="4693299" y="2749907"/>
            <a:ext cx="1545336" cy="584775"/>
          </a:xfrm>
          <a:prstGeom prst="rect">
            <a:avLst/>
          </a:prstGeom>
          <a:noFill/>
        </p:spPr>
        <p:txBody>
          <a:bodyPr wrap="square" rtlCol="0">
            <a:spAutoFit/>
          </a:bodyPr>
          <a:lstStyle/>
          <a:p>
            <a:r>
              <a:rPr kumimoji="1" lang="en-US" altLang="ja-JP" sz="3200" b="1" dirty="0">
                <a:solidFill>
                  <a:srgbClr val="C00000"/>
                </a:solidFill>
              </a:rPr>
              <a:t>new</a:t>
            </a:r>
            <a:endParaRPr kumimoji="1" lang="ja-JP" altLang="en-US" sz="3200" b="1">
              <a:solidFill>
                <a:srgbClr val="C00000"/>
              </a:solidFill>
            </a:endParaRPr>
          </a:p>
        </p:txBody>
      </p:sp>
      <p:sp>
        <p:nvSpPr>
          <p:cNvPr id="43" name="テキスト ボックス 42">
            <a:extLst>
              <a:ext uri="{FF2B5EF4-FFF2-40B4-BE49-F238E27FC236}">
                <a16:creationId xmlns:a16="http://schemas.microsoft.com/office/drawing/2014/main" id="{C1147261-68DE-874E-B67B-19B7EEFBCE6D}"/>
              </a:ext>
            </a:extLst>
          </p:cNvPr>
          <p:cNvSpPr txBox="1"/>
          <p:nvPr/>
        </p:nvSpPr>
        <p:spPr>
          <a:xfrm rot="20217365">
            <a:off x="4604056" y="3677745"/>
            <a:ext cx="1545336" cy="584775"/>
          </a:xfrm>
          <a:prstGeom prst="rect">
            <a:avLst/>
          </a:prstGeom>
          <a:noFill/>
        </p:spPr>
        <p:txBody>
          <a:bodyPr wrap="square" rtlCol="0">
            <a:spAutoFit/>
          </a:bodyPr>
          <a:lstStyle/>
          <a:p>
            <a:r>
              <a:rPr kumimoji="1" lang="ja-JP" altLang="en-US" sz="3200" b="1"/>
              <a:t>探す</a:t>
            </a:r>
          </a:p>
        </p:txBody>
      </p:sp>
      <p:sp>
        <p:nvSpPr>
          <p:cNvPr id="22" name="円/楕円 21">
            <a:extLst>
              <a:ext uri="{FF2B5EF4-FFF2-40B4-BE49-F238E27FC236}">
                <a16:creationId xmlns:a16="http://schemas.microsoft.com/office/drawing/2014/main" id="{6FAAEE93-79B2-AC41-8137-03479631ED3A}"/>
              </a:ext>
            </a:extLst>
          </p:cNvPr>
          <p:cNvSpPr/>
          <p:nvPr/>
        </p:nvSpPr>
        <p:spPr>
          <a:xfrm>
            <a:off x="1718051" y="4880158"/>
            <a:ext cx="1569290" cy="992216"/>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クラス</a:t>
            </a:r>
            <a:r>
              <a:rPr kumimoji="1" lang="en-US" altLang="ja-JP" dirty="0"/>
              <a:t>B</a:t>
            </a:r>
            <a:endParaRPr kumimoji="1" lang="ja-JP" altLang="en-US"/>
          </a:p>
        </p:txBody>
      </p:sp>
      <p:cxnSp>
        <p:nvCxnSpPr>
          <p:cNvPr id="24" name="直線矢印コネクタ 23">
            <a:extLst>
              <a:ext uri="{FF2B5EF4-FFF2-40B4-BE49-F238E27FC236}">
                <a16:creationId xmlns:a16="http://schemas.microsoft.com/office/drawing/2014/main" id="{40C79E6D-D3E3-E448-833A-D1ECDAFCFA53}"/>
              </a:ext>
            </a:extLst>
          </p:cNvPr>
          <p:cNvCxnSpPr>
            <a:cxnSpLocks/>
          </p:cNvCxnSpPr>
          <p:nvPr/>
        </p:nvCxnSpPr>
        <p:spPr>
          <a:xfrm flipH="1">
            <a:off x="3375374" y="3330892"/>
            <a:ext cx="4302538" cy="170783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60F3CEB8-C6C0-2A4D-B303-2C9F86C954BB}"/>
              </a:ext>
            </a:extLst>
          </p:cNvPr>
          <p:cNvCxnSpPr>
            <a:cxnSpLocks/>
          </p:cNvCxnSpPr>
          <p:nvPr/>
        </p:nvCxnSpPr>
        <p:spPr>
          <a:xfrm flipH="1">
            <a:off x="8446886" y="3766786"/>
            <a:ext cx="12076" cy="981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F93AC917-07D5-0A4C-8384-A15EB066C33F}"/>
              </a:ext>
            </a:extLst>
          </p:cNvPr>
          <p:cNvSpPr txBox="1"/>
          <p:nvPr/>
        </p:nvSpPr>
        <p:spPr>
          <a:xfrm rot="21388363">
            <a:off x="8714657" y="3885614"/>
            <a:ext cx="1545336" cy="584775"/>
          </a:xfrm>
          <a:prstGeom prst="rect">
            <a:avLst/>
          </a:prstGeom>
          <a:noFill/>
        </p:spPr>
        <p:txBody>
          <a:bodyPr wrap="square" rtlCol="0">
            <a:spAutoFit/>
          </a:bodyPr>
          <a:lstStyle/>
          <a:p>
            <a:r>
              <a:rPr kumimoji="1" lang="ja-JP" altLang="en-US" sz="3200" b="1"/>
              <a:t>使う</a:t>
            </a:r>
          </a:p>
        </p:txBody>
      </p:sp>
    </p:spTree>
    <p:extLst>
      <p:ext uri="{BB962C8B-B14F-4D97-AF65-F5344CB8AC3E}">
        <p14:creationId xmlns:p14="http://schemas.microsoft.com/office/powerpoint/2010/main" val="671351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r>
              <a:rPr lang="en-US" altLang="ja-JP"/>
              <a:t>18/08/04</a:t>
            </a:r>
            <a:endParaRPr lang="en-US"/>
          </a:p>
        </p:txBody>
      </p:sp>
      <p:sp>
        <p:nvSpPr>
          <p:cNvPr id="8" name="タイトル 1"/>
          <p:cNvSpPr>
            <a:spLocks noGrp="1"/>
          </p:cNvSpPr>
          <p:nvPr>
            <p:ph type="title"/>
          </p:nvPr>
        </p:nvSpPr>
        <p:spPr>
          <a:xfrm>
            <a:off x="0" y="0"/>
            <a:ext cx="12192000" cy="1325563"/>
          </a:xfrm>
          <a:solidFill>
            <a:schemeClr val="accent5">
              <a:lumMod val="20000"/>
              <a:lumOff val="80000"/>
            </a:schemeClr>
          </a:solidFill>
        </p:spPr>
        <p:txBody>
          <a:bodyPr/>
          <a:lstStyle/>
          <a:p>
            <a:pPr algn="ctr"/>
            <a:r>
              <a:rPr kumimoji="1" lang="ja-JP" altLang="en-US"/>
              <a:t>どうやって探すか？</a:t>
            </a:r>
            <a:endParaRPr kumimoji="1" lang="ja-JP" altLang="en-US" dirty="0"/>
          </a:p>
        </p:txBody>
      </p:sp>
      <p:sp>
        <p:nvSpPr>
          <p:cNvPr id="5" name="コンテンツ プレースホルダー 4">
            <a:extLst>
              <a:ext uri="{FF2B5EF4-FFF2-40B4-BE49-F238E27FC236}">
                <a16:creationId xmlns:a16="http://schemas.microsoft.com/office/drawing/2014/main" id="{29639ACB-4DF3-9541-9C4C-31492F9A1942}"/>
              </a:ext>
            </a:extLst>
          </p:cNvPr>
          <p:cNvSpPr>
            <a:spLocks noGrp="1"/>
          </p:cNvSpPr>
          <p:nvPr>
            <p:ph idx="1"/>
          </p:nvPr>
        </p:nvSpPr>
        <p:spPr/>
        <p:txBody>
          <a:bodyPr>
            <a:normAutofit/>
          </a:bodyPr>
          <a:lstStyle/>
          <a:p>
            <a:r>
              <a:rPr lang="en-US" altLang="ja-JP" sz="3200" dirty="0"/>
              <a:t>.class</a:t>
            </a:r>
            <a:r>
              <a:rPr lang="ja-JP" altLang="en-US" sz="3200"/>
              <a:t>を置いてある場所を覚えて置く</a:t>
            </a:r>
            <a:endParaRPr lang="en-US" altLang="ja-JP" sz="3200" dirty="0"/>
          </a:p>
          <a:p>
            <a:pPr lvl="1"/>
            <a:r>
              <a:rPr lang="en-US" altLang="ja-JP" sz="3200" dirty="0" err="1">
                <a:solidFill>
                  <a:srgbClr val="C00000"/>
                </a:solidFill>
              </a:rPr>
              <a:t>classpath</a:t>
            </a:r>
            <a:r>
              <a:rPr lang="en-US" altLang="ja-JP" sz="3200" dirty="0"/>
              <a:t> </a:t>
            </a:r>
            <a:r>
              <a:rPr lang="ja-JP" altLang="en-US" sz="3200"/>
              <a:t>（クラスパス）</a:t>
            </a:r>
            <a:endParaRPr lang="en-US" altLang="ja-JP" sz="3200" dirty="0"/>
          </a:p>
          <a:p>
            <a:r>
              <a:rPr lang="en-US" altLang="ja-JP" sz="3200" dirty="0"/>
              <a:t>.class</a:t>
            </a:r>
            <a:r>
              <a:rPr lang="ja-JP" altLang="en-US" sz="3200"/>
              <a:t>が大量にあると大変！</a:t>
            </a:r>
            <a:endParaRPr lang="en-US" altLang="ja-JP" sz="3200" dirty="0"/>
          </a:p>
          <a:p>
            <a:pPr lvl="1"/>
            <a:r>
              <a:rPr lang="ja-JP" altLang="en-US" sz="3200"/>
              <a:t>ひとつのファイルにまとめておきましょう</a:t>
            </a:r>
            <a:endParaRPr lang="en-US" altLang="ja-JP" sz="3200" dirty="0"/>
          </a:p>
          <a:p>
            <a:pPr lvl="1"/>
            <a:r>
              <a:rPr lang="en-US" altLang="ja-JP" sz="3200" dirty="0"/>
              <a:t>.jar </a:t>
            </a:r>
            <a:r>
              <a:rPr lang="ja-JP" altLang="en-US" sz="3200"/>
              <a:t>ファイル（アーカイブ）</a:t>
            </a:r>
            <a:endParaRPr lang="en-US" altLang="ja-JP" sz="3200" dirty="0"/>
          </a:p>
          <a:p>
            <a:pPr lvl="1"/>
            <a:r>
              <a:rPr lang="en-US" altLang="ja-JP" sz="3200" dirty="0" err="1"/>
              <a:t>classpath</a:t>
            </a:r>
            <a:r>
              <a:rPr lang="ja-JP" altLang="en-US" sz="3200"/>
              <a:t>にこのファイルを指定しておくと良い</a:t>
            </a:r>
            <a:endParaRPr lang="en-US" altLang="ja-JP" sz="3200" dirty="0"/>
          </a:p>
        </p:txBody>
      </p:sp>
    </p:spTree>
    <p:extLst>
      <p:ext uri="{BB962C8B-B14F-4D97-AF65-F5344CB8AC3E}">
        <p14:creationId xmlns:p14="http://schemas.microsoft.com/office/powerpoint/2010/main" val="1424403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r>
              <a:rPr lang="en-US" altLang="ja-JP"/>
              <a:t>18/08/04</a:t>
            </a:r>
            <a:endParaRPr lang="en-US"/>
          </a:p>
        </p:txBody>
      </p:sp>
      <p:sp>
        <p:nvSpPr>
          <p:cNvPr id="8" name="タイトル 1"/>
          <p:cNvSpPr>
            <a:spLocks noGrp="1"/>
          </p:cNvSpPr>
          <p:nvPr>
            <p:ph type="title"/>
          </p:nvPr>
        </p:nvSpPr>
        <p:spPr>
          <a:xfrm>
            <a:off x="0" y="0"/>
            <a:ext cx="12192000" cy="1325563"/>
          </a:xfrm>
          <a:solidFill>
            <a:schemeClr val="accent5">
              <a:lumMod val="20000"/>
              <a:lumOff val="80000"/>
            </a:schemeClr>
          </a:solidFill>
        </p:spPr>
        <p:txBody>
          <a:bodyPr/>
          <a:lstStyle/>
          <a:p>
            <a:pPr algn="ctr"/>
            <a:r>
              <a:rPr kumimoji="1" lang="en-US" altLang="ja-JP" dirty="0"/>
              <a:t>Ant/Maven</a:t>
            </a:r>
            <a:endParaRPr kumimoji="1" lang="ja-JP" altLang="en-US" dirty="0"/>
          </a:p>
        </p:txBody>
      </p:sp>
      <p:sp>
        <p:nvSpPr>
          <p:cNvPr id="5" name="コンテンツ プレースホルダー 4">
            <a:extLst>
              <a:ext uri="{FF2B5EF4-FFF2-40B4-BE49-F238E27FC236}">
                <a16:creationId xmlns:a16="http://schemas.microsoft.com/office/drawing/2014/main" id="{29639ACB-4DF3-9541-9C4C-31492F9A1942}"/>
              </a:ext>
            </a:extLst>
          </p:cNvPr>
          <p:cNvSpPr>
            <a:spLocks noGrp="1"/>
          </p:cNvSpPr>
          <p:nvPr>
            <p:ph idx="1"/>
          </p:nvPr>
        </p:nvSpPr>
        <p:spPr>
          <a:xfrm>
            <a:off x="838200" y="1825625"/>
            <a:ext cx="10515600" cy="2994025"/>
          </a:xfrm>
        </p:spPr>
        <p:txBody>
          <a:bodyPr>
            <a:normAutofit/>
          </a:bodyPr>
          <a:lstStyle/>
          <a:p>
            <a:r>
              <a:rPr lang="en-US" altLang="ja-JP" sz="3200" dirty="0"/>
              <a:t>Java</a:t>
            </a:r>
            <a:r>
              <a:rPr lang="ja-JP" altLang="en-US" sz="3200"/>
              <a:t>ベースのビルドツール</a:t>
            </a:r>
            <a:endParaRPr lang="en-US" altLang="ja-JP" sz="3200" dirty="0"/>
          </a:p>
          <a:p>
            <a:pPr lvl="1"/>
            <a:r>
              <a:rPr lang="en-US" altLang="ja-JP" sz="2800" dirty="0"/>
              <a:t>xml</a:t>
            </a:r>
            <a:r>
              <a:rPr lang="ja-JP" altLang="en-US" sz="2800"/>
              <a:t>でビルドの手順を記述</a:t>
            </a:r>
            <a:endParaRPr lang="en-US" altLang="ja-JP" sz="2800" dirty="0"/>
          </a:p>
          <a:p>
            <a:pPr lvl="1"/>
            <a:r>
              <a:rPr lang="ja-JP" altLang="en-US" sz="2800"/>
              <a:t>組込のタスクだけでも</a:t>
            </a:r>
            <a:r>
              <a:rPr lang="en-US" altLang="ja-JP" sz="2800" dirty="0"/>
              <a:t>Java</a:t>
            </a:r>
            <a:r>
              <a:rPr lang="ja-JP" altLang="en-US" sz="2800"/>
              <a:t>のビルドが簡単にできる</a:t>
            </a:r>
            <a:endParaRPr lang="en-US" altLang="ja-JP" sz="2800" dirty="0"/>
          </a:p>
          <a:p>
            <a:pPr lvl="1"/>
            <a:r>
              <a:rPr lang="ja-JP" altLang="en-US" sz="2800"/>
              <a:t>独自タスクの組込も可能！</a:t>
            </a:r>
            <a:endParaRPr lang="en-US" altLang="ja-JP" sz="2800" dirty="0"/>
          </a:p>
          <a:p>
            <a:r>
              <a:rPr lang="en-US" altLang="ja-JP" sz="3200" dirty="0" err="1"/>
              <a:t>blanco</a:t>
            </a:r>
            <a:r>
              <a:rPr lang="ja-JP" altLang="en-US" sz="3200"/>
              <a:t>の機能（</a:t>
            </a:r>
            <a:r>
              <a:rPr lang="en-US" altLang="ja-JP" sz="3200" dirty="0"/>
              <a:t>Excel</a:t>
            </a:r>
            <a:r>
              <a:rPr lang="ja-JP" altLang="en-US" sz="3200"/>
              <a:t>を読み込むとか）を</a:t>
            </a:r>
            <a:r>
              <a:rPr lang="en-US" altLang="ja-JP" sz="3200" dirty="0"/>
              <a:t>.jar</a:t>
            </a:r>
            <a:r>
              <a:rPr lang="ja-JP" altLang="en-US" sz="3200"/>
              <a:t>ファイルにまとめて、</a:t>
            </a:r>
            <a:r>
              <a:rPr lang="en-US" altLang="ja-JP" sz="3200" dirty="0"/>
              <a:t>Ant</a:t>
            </a:r>
            <a:r>
              <a:rPr lang="ja-JP" altLang="en-US" sz="3200"/>
              <a:t>の独自タスクとして定義しておく</a:t>
            </a:r>
            <a:endParaRPr lang="en-US" altLang="ja-JP" sz="3200" dirty="0"/>
          </a:p>
          <a:p>
            <a:endParaRPr lang="en-US" altLang="ja-JP" sz="3200" dirty="0"/>
          </a:p>
        </p:txBody>
      </p:sp>
      <p:sp>
        <p:nvSpPr>
          <p:cNvPr id="2" name="テキスト ボックス 1">
            <a:extLst>
              <a:ext uri="{FF2B5EF4-FFF2-40B4-BE49-F238E27FC236}">
                <a16:creationId xmlns:a16="http://schemas.microsoft.com/office/drawing/2014/main" id="{1EDABAE2-7FA5-4744-AAF6-2CBC3801DF4C}"/>
              </a:ext>
            </a:extLst>
          </p:cNvPr>
          <p:cNvSpPr txBox="1"/>
          <p:nvPr/>
        </p:nvSpPr>
        <p:spPr>
          <a:xfrm>
            <a:off x="1419225" y="5092362"/>
            <a:ext cx="9353550" cy="1446550"/>
          </a:xfrm>
          <a:prstGeom prst="rect">
            <a:avLst/>
          </a:prstGeom>
          <a:noFill/>
        </p:spPr>
        <p:txBody>
          <a:bodyPr wrap="square" rtlCol="0">
            <a:spAutoFit/>
          </a:bodyPr>
          <a:lstStyle/>
          <a:p>
            <a:r>
              <a:rPr kumimoji="1" lang="ja-JP" altLang="en-US" sz="4400"/>
              <a:t>コマンドラインから</a:t>
            </a:r>
            <a:r>
              <a:rPr kumimoji="1" lang="en-US" altLang="ja-JP" sz="4400" dirty="0"/>
              <a:t>Ant</a:t>
            </a:r>
            <a:r>
              <a:rPr kumimoji="1" lang="ja-JP" altLang="en-US" sz="4400"/>
              <a:t>を動かすとソースコードが自動生成される！</a:t>
            </a:r>
          </a:p>
        </p:txBody>
      </p:sp>
    </p:spTree>
    <p:extLst>
      <p:ext uri="{BB962C8B-B14F-4D97-AF65-F5344CB8AC3E}">
        <p14:creationId xmlns:p14="http://schemas.microsoft.com/office/powerpoint/2010/main" val="1869685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r>
              <a:rPr lang="en-US" altLang="ja-JP"/>
              <a:t>18/08/04</a:t>
            </a:r>
            <a:endParaRPr lang="en-US"/>
          </a:p>
        </p:txBody>
      </p:sp>
      <p:sp>
        <p:nvSpPr>
          <p:cNvPr id="8" name="タイトル 1"/>
          <p:cNvSpPr>
            <a:spLocks noGrp="1"/>
          </p:cNvSpPr>
          <p:nvPr>
            <p:ph type="title"/>
          </p:nvPr>
        </p:nvSpPr>
        <p:spPr>
          <a:xfrm>
            <a:off x="0" y="0"/>
            <a:ext cx="12192000" cy="1325563"/>
          </a:xfrm>
          <a:solidFill>
            <a:schemeClr val="accent5">
              <a:lumMod val="20000"/>
              <a:lumOff val="80000"/>
            </a:schemeClr>
          </a:solidFill>
        </p:spPr>
        <p:txBody>
          <a:bodyPr/>
          <a:lstStyle/>
          <a:p>
            <a:pPr algn="ctr"/>
            <a:r>
              <a:rPr kumimoji="1" lang="ja-JP" altLang="en-US"/>
              <a:t>データベース</a:t>
            </a:r>
            <a:endParaRPr kumimoji="1" lang="ja-JP" altLang="en-US" dirty="0"/>
          </a:p>
        </p:txBody>
      </p:sp>
      <p:graphicFrame>
        <p:nvGraphicFramePr>
          <p:cNvPr id="2" name="コンテンツ プレースホルダー 1">
            <a:extLst>
              <a:ext uri="{FF2B5EF4-FFF2-40B4-BE49-F238E27FC236}">
                <a16:creationId xmlns:a16="http://schemas.microsoft.com/office/drawing/2014/main" id="{ED32A2C4-1BA7-5D4E-96FD-CA5806EE8E08}"/>
              </a:ext>
            </a:extLst>
          </p:cNvPr>
          <p:cNvGraphicFramePr>
            <a:graphicFrameLocks noGrp="1"/>
          </p:cNvGraphicFramePr>
          <p:nvPr>
            <p:ph idx="1"/>
            <p:extLst>
              <p:ext uri="{D42A27DB-BD31-4B8C-83A1-F6EECF244321}">
                <p14:modId xmlns:p14="http://schemas.microsoft.com/office/powerpoint/2010/main" val="3716848573"/>
              </p:ext>
            </p:extLst>
          </p:nvPr>
        </p:nvGraphicFramePr>
        <p:xfrm>
          <a:off x="838200" y="1825625"/>
          <a:ext cx="8412480" cy="296672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3338803154"/>
                    </a:ext>
                  </a:extLst>
                </a:gridCol>
                <a:gridCol w="3291840">
                  <a:extLst>
                    <a:ext uri="{9D8B030D-6E8A-4147-A177-3AD203B41FA5}">
                      <a16:colId xmlns:a16="http://schemas.microsoft.com/office/drawing/2014/main" val="560365920"/>
                    </a:ext>
                  </a:extLst>
                </a:gridCol>
                <a:gridCol w="2103120">
                  <a:extLst>
                    <a:ext uri="{9D8B030D-6E8A-4147-A177-3AD203B41FA5}">
                      <a16:colId xmlns:a16="http://schemas.microsoft.com/office/drawing/2014/main" val="2271385965"/>
                    </a:ext>
                  </a:extLst>
                </a:gridCol>
                <a:gridCol w="2103120">
                  <a:extLst>
                    <a:ext uri="{9D8B030D-6E8A-4147-A177-3AD203B41FA5}">
                      <a16:colId xmlns:a16="http://schemas.microsoft.com/office/drawing/2014/main" val="754063396"/>
                    </a:ext>
                  </a:extLst>
                </a:gridCol>
              </a:tblGrid>
              <a:tr h="370840">
                <a:tc>
                  <a:txBody>
                    <a:bodyPr/>
                    <a:lstStyle/>
                    <a:p>
                      <a:r>
                        <a:rPr kumimoji="1" lang="en-US" altLang="ja-JP" dirty="0"/>
                        <a:t>Id</a:t>
                      </a:r>
                      <a:endParaRPr kumimoji="1" lang="ja-JP" altLang="en-US"/>
                    </a:p>
                  </a:txBody>
                  <a:tcPr/>
                </a:tc>
                <a:tc>
                  <a:txBody>
                    <a:bodyPr/>
                    <a:lstStyle/>
                    <a:p>
                      <a:r>
                        <a:rPr kumimoji="1" lang="en-US" altLang="ja-JP" dirty="0"/>
                        <a:t>Name</a:t>
                      </a:r>
                      <a:endParaRPr kumimoji="1" lang="ja-JP" altLang="en-US"/>
                    </a:p>
                  </a:txBody>
                  <a:tcPr/>
                </a:tc>
                <a:tc>
                  <a:txBody>
                    <a:bodyPr/>
                    <a:lstStyle/>
                    <a:p>
                      <a:r>
                        <a:rPr kumimoji="1" lang="en-US" altLang="ja-JP" dirty="0"/>
                        <a:t>class</a:t>
                      </a:r>
                      <a:endParaRPr kumimoji="1" lang="ja-JP" altLang="en-US"/>
                    </a:p>
                  </a:txBody>
                  <a:tcPr/>
                </a:tc>
                <a:tc>
                  <a:txBody>
                    <a:bodyPr/>
                    <a:lstStyle/>
                    <a:p>
                      <a:r>
                        <a:rPr kumimoji="1" lang="en-US" altLang="ja-JP" dirty="0"/>
                        <a:t>point</a:t>
                      </a:r>
                      <a:endParaRPr kumimoji="1" lang="ja-JP" altLang="en-US"/>
                    </a:p>
                  </a:txBody>
                  <a:tcPr/>
                </a:tc>
                <a:extLst>
                  <a:ext uri="{0D108BD9-81ED-4DB2-BD59-A6C34878D82A}">
                    <a16:rowId xmlns:a16="http://schemas.microsoft.com/office/drawing/2014/main" val="472945419"/>
                  </a:ext>
                </a:extLst>
              </a:tr>
              <a:tr h="370840">
                <a:tc>
                  <a:txBody>
                    <a:bodyPr/>
                    <a:lstStyle/>
                    <a:p>
                      <a:r>
                        <a:rPr kumimoji="1" lang="en-US" altLang="ja-JP" dirty="0"/>
                        <a:t>1</a:t>
                      </a:r>
                      <a:endParaRPr kumimoji="1" lang="ja-JP" altLang="en-US"/>
                    </a:p>
                  </a:txBody>
                  <a:tcPr/>
                </a:tc>
                <a:tc>
                  <a:txBody>
                    <a:bodyPr/>
                    <a:lstStyle/>
                    <a:p>
                      <a:r>
                        <a:rPr kumimoji="1" lang="en-US" altLang="ja-JP" dirty="0"/>
                        <a:t>Taro Nakamura</a:t>
                      </a:r>
                      <a:endParaRPr kumimoji="1" lang="ja-JP" altLang="en-US"/>
                    </a:p>
                  </a:txBody>
                  <a:tcPr/>
                </a:tc>
                <a:tc>
                  <a:txBody>
                    <a:bodyPr/>
                    <a:lstStyle/>
                    <a:p>
                      <a:r>
                        <a:rPr kumimoji="1" lang="en-US" altLang="ja-JP" dirty="0"/>
                        <a:t>A</a:t>
                      </a:r>
                      <a:endParaRPr kumimoji="1" lang="ja-JP" altLang="en-US"/>
                    </a:p>
                  </a:txBody>
                  <a:tcPr/>
                </a:tc>
                <a:tc>
                  <a:txBody>
                    <a:bodyPr/>
                    <a:lstStyle/>
                    <a:p>
                      <a:r>
                        <a:rPr kumimoji="1" lang="en-US" altLang="ja-JP" dirty="0"/>
                        <a:t>100</a:t>
                      </a:r>
                      <a:endParaRPr kumimoji="1" lang="ja-JP" altLang="en-US"/>
                    </a:p>
                  </a:txBody>
                  <a:tcPr/>
                </a:tc>
                <a:extLst>
                  <a:ext uri="{0D108BD9-81ED-4DB2-BD59-A6C34878D82A}">
                    <a16:rowId xmlns:a16="http://schemas.microsoft.com/office/drawing/2014/main" val="3088684319"/>
                  </a:ext>
                </a:extLst>
              </a:tr>
              <a:tr h="370840">
                <a:tc>
                  <a:txBody>
                    <a:bodyPr/>
                    <a:lstStyle/>
                    <a:p>
                      <a:r>
                        <a:rPr kumimoji="1" lang="en-US" altLang="ja-JP" dirty="0"/>
                        <a:t>2</a:t>
                      </a:r>
                      <a:endParaRPr kumimoji="1" lang="ja-JP" altLang="en-US"/>
                    </a:p>
                  </a:txBody>
                  <a:tcPr/>
                </a:tc>
                <a:tc>
                  <a:txBody>
                    <a:bodyPr/>
                    <a:lstStyle/>
                    <a:p>
                      <a:r>
                        <a:rPr kumimoji="1" lang="en-US" altLang="ja-JP" dirty="0"/>
                        <a:t>Jiro Takeda</a:t>
                      </a:r>
                      <a:endParaRPr kumimoji="1" lang="ja-JP" altLang="en-US"/>
                    </a:p>
                  </a:txBody>
                  <a:tcPr/>
                </a:tc>
                <a:tc>
                  <a:txBody>
                    <a:bodyPr/>
                    <a:lstStyle/>
                    <a:p>
                      <a:r>
                        <a:rPr kumimoji="1" lang="en-US" altLang="ja-JP" dirty="0"/>
                        <a:t>A</a:t>
                      </a:r>
                      <a:endParaRPr kumimoji="1" lang="ja-JP" altLang="en-US"/>
                    </a:p>
                  </a:txBody>
                  <a:tcPr/>
                </a:tc>
                <a:tc>
                  <a:txBody>
                    <a:bodyPr/>
                    <a:lstStyle/>
                    <a:p>
                      <a:r>
                        <a:rPr kumimoji="1" lang="en-US" altLang="ja-JP" dirty="0"/>
                        <a:t>90</a:t>
                      </a:r>
                      <a:endParaRPr kumimoji="1" lang="ja-JP" altLang="en-US"/>
                    </a:p>
                  </a:txBody>
                  <a:tcPr/>
                </a:tc>
                <a:extLst>
                  <a:ext uri="{0D108BD9-81ED-4DB2-BD59-A6C34878D82A}">
                    <a16:rowId xmlns:a16="http://schemas.microsoft.com/office/drawing/2014/main" val="3845911634"/>
                  </a:ext>
                </a:extLst>
              </a:tr>
              <a:tr h="370840">
                <a:tc>
                  <a:txBody>
                    <a:bodyPr/>
                    <a:lstStyle/>
                    <a:p>
                      <a:r>
                        <a:rPr kumimoji="1" lang="en-US" altLang="ja-JP" dirty="0"/>
                        <a:t>3</a:t>
                      </a:r>
                      <a:endParaRPr kumimoji="1" lang="ja-JP" altLang="en-US"/>
                    </a:p>
                  </a:txBody>
                  <a:tcPr/>
                </a:tc>
                <a:tc>
                  <a:txBody>
                    <a:bodyPr/>
                    <a:lstStyle/>
                    <a:p>
                      <a:r>
                        <a:rPr kumimoji="1" lang="en-US" altLang="ja-JP" dirty="0" err="1"/>
                        <a:t>Saburo</a:t>
                      </a:r>
                      <a:r>
                        <a:rPr kumimoji="1" lang="en-US" altLang="ja-JP" dirty="0"/>
                        <a:t> Suzuki</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80</a:t>
                      </a:r>
                      <a:endParaRPr kumimoji="1" lang="ja-JP" altLang="en-US"/>
                    </a:p>
                  </a:txBody>
                  <a:tcPr/>
                </a:tc>
                <a:extLst>
                  <a:ext uri="{0D108BD9-81ED-4DB2-BD59-A6C34878D82A}">
                    <a16:rowId xmlns:a16="http://schemas.microsoft.com/office/drawing/2014/main" val="1004749947"/>
                  </a:ext>
                </a:extLst>
              </a:tr>
              <a:tr h="370840">
                <a:tc>
                  <a:txBody>
                    <a:bodyPr/>
                    <a:lstStyle/>
                    <a:p>
                      <a:r>
                        <a:rPr kumimoji="1" lang="en-US" altLang="ja-JP" dirty="0"/>
                        <a:t>4</a:t>
                      </a:r>
                      <a:endParaRPr kumimoji="1" lang="ja-JP" altLang="en-US"/>
                    </a:p>
                  </a:txBody>
                  <a:tcPr/>
                </a:tc>
                <a:tc>
                  <a:txBody>
                    <a:bodyPr/>
                    <a:lstStyle/>
                    <a:p>
                      <a:r>
                        <a:rPr kumimoji="1" lang="en-US" altLang="ja-JP" dirty="0"/>
                        <a:t>Shiro Yamamoto</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79</a:t>
                      </a:r>
                      <a:endParaRPr kumimoji="1" lang="ja-JP" altLang="en-US"/>
                    </a:p>
                  </a:txBody>
                  <a:tcPr/>
                </a:tc>
                <a:extLst>
                  <a:ext uri="{0D108BD9-81ED-4DB2-BD59-A6C34878D82A}">
                    <a16:rowId xmlns:a16="http://schemas.microsoft.com/office/drawing/2014/main" val="909849421"/>
                  </a:ext>
                </a:extLst>
              </a:tr>
              <a:tr h="370840">
                <a:tc>
                  <a:txBody>
                    <a:bodyPr/>
                    <a:lstStyle/>
                    <a:p>
                      <a:r>
                        <a:rPr kumimoji="1" lang="en-US" altLang="ja-JP" dirty="0"/>
                        <a:t>5</a:t>
                      </a:r>
                      <a:endParaRPr kumimoji="1" lang="ja-JP" altLang="en-US"/>
                    </a:p>
                  </a:txBody>
                  <a:tcPr/>
                </a:tc>
                <a:tc>
                  <a:txBody>
                    <a:bodyPr/>
                    <a:lstStyle/>
                    <a:p>
                      <a:r>
                        <a:rPr kumimoji="1" lang="en-US" altLang="ja-JP" dirty="0" err="1"/>
                        <a:t>Goro</a:t>
                      </a:r>
                      <a:r>
                        <a:rPr kumimoji="1" lang="en-US" altLang="ja-JP" dirty="0"/>
                        <a:t> Toyama</a:t>
                      </a:r>
                      <a:endParaRPr kumimoji="1" lang="ja-JP" altLang="en-US"/>
                    </a:p>
                  </a:txBody>
                  <a:tcPr/>
                </a:tc>
                <a:tc>
                  <a:txBody>
                    <a:bodyPr/>
                    <a:lstStyle/>
                    <a:p>
                      <a:r>
                        <a:rPr kumimoji="1" lang="en-US" altLang="ja-JP" dirty="0"/>
                        <a:t>B</a:t>
                      </a:r>
                      <a:endParaRPr kumimoji="1" lang="ja-JP" altLang="en-US"/>
                    </a:p>
                  </a:txBody>
                  <a:tcPr/>
                </a:tc>
                <a:tc>
                  <a:txBody>
                    <a:bodyPr/>
                    <a:lstStyle/>
                    <a:p>
                      <a:r>
                        <a:rPr kumimoji="1" lang="en-US" altLang="ja-JP" dirty="0"/>
                        <a:t>75</a:t>
                      </a:r>
                      <a:endParaRPr kumimoji="1" lang="ja-JP" altLang="en-US"/>
                    </a:p>
                  </a:txBody>
                  <a:tcPr/>
                </a:tc>
                <a:extLst>
                  <a:ext uri="{0D108BD9-81ED-4DB2-BD59-A6C34878D82A}">
                    <a16:rowId xmlns:a16="http://schemas.microsoft.com/office/drawing/2014/main" val="3804864879"/>
                  </a:ext>
                </a:extLst>
              </a:tr>
              <a:tr h="370840">
                <a:tc>
                  <a:txBody>
                    <a:bodyPr/>
                    <a:lstStyle/>
                    <a:p>
                      <a:r>
                        <a:rPr kumimoji="1" lang="en-US" altLang="ja-JP" dirty="0"/>
                        <a:t>6</a:t>
                      </a:r>
                      <a:endParaRPr kumimoji="1" lang="ja-JP" altLang="en-US"/>
                    </a:p>
                  </a:txBody>
                  <a:tcPr/>
                </a:tc>
                <a:tc>
                  <a:txBody>
                    <a:bodyPr/>
                    <a:lstStyle/>
                    <a:p>
                      <a:r>
                        <a:rPr kumimoji="1" lang="en-US" altLang="ja-JP" dirty="0"/>
                        <a:t>Roku Sasaki</a:t>
                      </a:r>
                      <a:endParaRPr kumimoji="1" lang="ja-JP" altLang="en-US"/>
                    </a:p>
                  </a:txBody>
                  <a:tcPr/>
                </a:tc>
                <a:tc>
                  <a:txBody>
                    <a:bodyPr/>
                    <a:lstStyle/>
                    <a:p>
                      <a:r>
                        <a:rPr kumimoji="1" lang="en-US" altLang="ja-JP" dirty="0"/>
                        <a:t>C</a:t>
                      </a:r>
                      <a:endParaRPr kumimoji="1" lang="ja-JP" altLang="en-US"/>
                    </a:p>
                  </a:txBody>
                  <a:tcPr/>
                </a:tc>
                <a:tc>
                  <a:txBody>
                    <a:bodyPr/>
                    <a:lstStyle/>
                    <a:p>
                      <a:r>
                        <a:rPr kumimoji="1" lang="en-US" altLang="ja-JP" dirty="0"/>
                        <a:t>50</a:t>
                      </a:r>
                      <a:endParaRPr kumimoji="1" lang="ja-JP" altLang="en-US"/>
                    </a:p>
                  </a:txBody>
                  <a:tcPr/>
                </a:tc>
                <a:extLst>
                  <a:ext uri="{0D108BD9-81ED-4DB2-BD59-A6C34878D82A}">
                    <a16:rowId xmlns:a16="http://schemas.microsoft.com/office/drawing/2014/main" val="2497590399"/>
                  </a:ext>
                </a:extLst>
              </a:tr>
              <a:tr h="370840">
                <a:tc>
                  <a:txBody>
                    <a:bodyPr/>
                    <a:lstStyle/>
                    <a:p>
                      <a:r>
                        <a:rPr kumimoji="1" lang="en-US" altLang="ja-JP" dirty="0"/>
                        <a:t>7</a:t>
                      </a:r>
                      <a:endParaRPr kumimoji="1" lang="ja-JP" altLang="en-US"/>
                    </a:p>
                  </a:txBody>
                  <a:tcPr/>
                </a:tc>
                <a:tc>
                  <a:txBody>
                    <a:bodyPr/>
                    <a:lstStyle/>
                    <a:p>
                      <a:r>
                        <a:rPr kumimoji="1" lang="en-US" altLang="ja-JP" dirty="0" err="1"/>
                        <a:t>Shichi</a:t>
                      </a:r>
                      <a:r>
                        <a:rPr kumimoji="1" lang="en-US" altLang="ja-JP" dirty="0"/>
                        <a:t> Sato</a:t>
                      </a:r>
                      <a:endParaRPr kumimoji="1" lang="ja-JP" altLang="en-US"/>
                    </a:p>
                  </a:txBody>
                  <a:tcPr/>
                </a:tc>
                <a:tc>
                  <a:txBody>
                    <a:bodyPr/>
                    <a:lstStyle/>
                    <a:p>
                      <a:r>
                        <a:rPr kumimoji="1" lang="en-US" altLang="ja-JP" dirty="0"/>
                        <a:t>C</a:t>
                      </a:r>
                      <a:endParaRPr kumimoji="1" lang="ja-JP" altLang="en-US"/>
                    </a:p>
                  </a:txBody>
                  <a:tcPr/>
                </a:tc>
                <a:tc>
                  <a:txBody>
                    <a:bodyPr/>
                    <a:lstStyle/>
                    <a:p>
                      <a:r>
                        <a:rPr kumimoji="1" lang="en-US" altLang="ja-JP" dirty="0"/>
                        <a:t>45</a:t>
                      </a:r>
                      <a:endParaRPr kumimoji="1" lang="ja-JP" altLang="en-US"/>
                    </a:p>
                  </a:txBody>
                  <a:tcPr/>
                </a:tc>
                <a:extLst>
                  <a:ext uri="{0D108BD9-81ED-4DB2-BD59-A6C34878D82A}">
                    <a16:rowId xmlns:a16="http://schemas.microsoft.com/office/drawing/2014/main" val="4106398857"/>
                  </a:ext>
                </a:extLst>
              </a:tr>
            </a:tbl>
          </a:graphicData>
        </a:graphic>
      </p:graphicFrame>
    </p:spTree>
    <p:extLst>
      <p:ext uri="{BB962C8B-B14F-4D97-AF65-F5344CB8AC3E}">
        <p14:creationId xmlns:p14="http://schemas.microsoft.com/office/powerpoint/2010/main" val="3426798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r>
              <a:rPr lang="en-US" altLang="ja-JP"/>
              <a:t>18/08/04</a:t>
            </a:r>
            <a:endParaRPr lang="en-US"/>
          </a:p>
        </p:txBody>
      </p:sp>
      <p:sp>
        <p:nvSpPr>
          <p:cNvPr id="8" name="タイトル 1"/>
          <p:cNvSpPr>
            <a:spLocks noGrp="1"/>
          </p:cNvSpPr>
          <p:nvPr>
            <p:ph type="title"/>
          </p:nvPr>
        </p:nvSpPr>
        <p:spPr>
          <a:xfrm>
            <a:off x="0" y="0"/>
            <a:ext cx="12192000" cy="1325563"/>
          </a:xfrm>
          <a:solidFill>
            <a:schemeClr val="accent5">
              <a:lumMod val="20000"/>
              <a:lumOff val="80000"/>
            </a:schemeClr>
          </a:solidFill>
        </p:spPr>
        <p:txBody>
          <a:bodyPr/>
          <a:lstStyle/>
          <a:p>
            <a:pPr algn="ctr"/>
            <a:r>
              <a:rPr kumimoji="1" lang="en-US" altLang="ja-JP" dirty="0"/>
              <a:t>sqlite3</a:t>
            </a:r>
            <a:endParaRPr kumimoji="1" lang="ja-JP" altLang="en-US" dirty="0"/>
          </a:p>
        </p:txBody>
      </p:sp>
      <p:sp>
        <p:nvSpPr>
          <p:cNvPr id="5" name="コンテンツ プレースホルダー 4">
            <a:extLst>
              <a:ext uri="{FF2B5EF4-FFF2-40B4-BE49-F238E27FC236}">
                <a16:creationId xmlns:a16="http://schemas.microsoft.com/office/drawing/2014/main" id="{29639ACB-4DF3-9541-9C4C-31492F9A1942}"/>
              </a:ext>
            </a:extLst>
          </p:cNvPr>
          <p:cNvSpPr>
            <a:spLocks noGrp="1"/>
          </p:cNvSpPr>
          <p:nvPr>
            <p:ph idx="1"/>
          </p:nvPr>
        </p:nvSpPr>
        <p:spPr/>
        <p:txBody>
          <a:bodyPr/>
          <a:lstStyle/>
          <a:p>
            <a:r>
              <a:rPr lang="ja-JP" altLang="en-US"/>
              <a:t>サンプルテーブルを作りましょう</a:t>
            </a:r>
          </a:p>
        </p:txBody>
      </p:sp>
    </p:spTree>
    <p:extLst>
      <p:ext uri="{BB962C8B-B14F-4D97-AF65-F5344CB8AC3E}">
        <p14:creationId xmlns:p14="http://schemas.microsoft.com/office/powerpoint/2010/main" val="895370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r>
              <a:rPr lang="en-US" altLang="ja-JP"/>
              <a:t>18/08/04</a:t>
            </a:r>
            <a:endParaRPr lang="en-US"/>
          </a:p>
        </p:txBody>
      </p:sp>
      <p:sp>
        <p:nvSpPr>
          <p:cNvPr id="8" name="タイトル 1"/>
          <p:cNvSpPr>
            <a:spLocks noGrp="1"/>
          </p:cNvSpPr>
          <p:nvPr>
            <p:ph type="title"/>
          </p:nvPr>
        </p:nvSpPr>
        <p:spPr>
          <a:xfrm>
            <a:off x="0" y="0"/>
            <a:ext cx="12192000" cy="1325563"/>
          </a:xfrm>
          <a:solidFill>
            <a:schemeClr val="accent5">
              <a:lumMod val="20000"/>
              <a:lumOff val="80000"/>
            </a:schemeClr>
          </a:solidFill>
        </p:spPr>
        <p:txBody>
          <a:bodyPr/>
          <a:lstStyle/>
          <a:p>
            <a:pPr algn="ctr"/>
            <a:r>
              <a:rPr kumimoji="1" lang="en-US" altLang="ja-JP" dirty="0"/>
              <a:t>JDBC</a:t>
            </a:r>
            <a:endParaRPr kumimoji="1" lang="ja-JP" altLang="en-US" dirty="0"/>
          </a:p>
        </p:txBody>
      </p:sp>
      <p:sp>
        <p:nvSpPr>
          <p:cNvPr id="5" name="コンテンツ プレースホルダー 4">
            <a:extLst>
              <a:ext uri="{FF2B5EF4-FFF2-40B4-BE49-F238E27FC236}">
                <a16:creationId xmlns:a16="http://schemas.microsoft.com/office/drawing/2014/main" id="{29639ACB-4DF3-9541-9C4C-31492F9A1942}"/>
              </a:ext>
            </a:extLst>
          </p:cNvPr>
          <p:cNvSpPr>
            <a:spLocks noGrp="1"/>
          </p:cNvSpPr>
          <p:nvPr>
            <p:ph idx="1"/>
          </p:nvPr>
        </p:nvSpPr>
        <p:spPr/>
        <p:txBody>
          <a:bodyPr>
            <a:normAutofit/>
          </a:bodyPr>
          <a:lstStyle/>
          <a:p>
            <a:r>
              <a:rPr lang="en-US" altLang="ja-JP" sz="3200" dirty="0"/>
              <a:t>Java Database </a:t>
            </a:r>
            <a:r>
              <a:rPr lang="en-US" altLang="ja-JP" sz="3200" dirty="0" err="1"/>
              <a:t>Conectivity</a:t>
            </a:r>
            <a:endParaRPr lang="en-US" altLang="ja-JP" sz="3200" dirty="0"/>
          </a:p>
          <a:p>
            <a:pPr lvl="1"/>
            <a:r>
              <a:rPr lang="en-US" altLang="ja-JP" sz="2800" dirty="0"/>
              <a:t>DB</a:t>
            </a:r>
            <a:r>
              <a:rPr lang="ja-JP" altLang="en-US" sz="2800"/>
              <a:t>毎にドライバが</a:t>
            </a:r>
            <a:r>
              <a:rPr lang="en-US" altLang="ja-JP" sz="2800" dirty="0"/>
              <a:t>jar</a:t>
            </a:r>
            <a:r>
              <a:rPr lang="ja-JP" altLang="en-US" sz="2800"/>
              <a:t>ファイルで提供されている</a:t>
            </a:r>
            <a:endParaRPr lang="en-US" altLang="ja-JP" sz="2800" dirty="0"/>
          </a:p>
          <a:p>
            <a:pPr lvl="1"/>
            <a:r>
              <a:rPr lang="ja-JP" altLang="en-US" sz="2800"/>
              <a:t>プログラム側からはほぼ同じコードでアクセス可能</a:t>
            </a:r>
            <a:endParaRPr lang="en-US" altLang="ja-JP" sz="2800" dirty="0"/>
          </a:p>
          <a:p>
            <a:r>
              <a:rPr lang="en-US" altLang="ja-JP" sz="3200" dirty="0"/>
              <a:t>JDBC</a:t>
            </a:r>
            <a:r>
              <a:rPr lang="ja-JP" altLang="en-US" sz="3200"/>
              <a:t>ドライバを使って</a:t>
            </a:r>
            <a:r>
              <a:rPr lang="en-US" altLang="ja-JP" sz="3200" dirty="0"/>
              <a:t>sqlite3</a:t>
            </a:r>
            <a:r>
              <a:rPr lang="ja-JP" altLang="en-US" sz="3200"/>
              <a:t>にアクセス</a:t>
            </a:r>
          </a:p>
        </p:txBody>
      </p:sp>
    </p:spTree>
    <p:extLst>
      <p:ext uri="{BB962C8B-B14F-4D97-AF65-F5344CB8AC3E}">
        <p14:creationId xmlns:p14="http://schemas.microsoft.com/office/powerpoint/2010/main" val="3871540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r>
              <a:rPr lang="en-US" altLang="ja-JP"/>
              <a:t>18/08/04</a:t>
            </a:r>
            <a:endParaRPr lang="en-US"/>
          </a:p>
        </p:txBody>
      </p:sp>
      <p:sp>
        <p:nvSpPr>
          <p:cNvPr id="8" name="タイトル 1"/>
          <p:cNvSpPr>
            <a:spLocks noGrp="1"/>
          </p:cNvSpPr>
          <p:nvPr>
            <p:ph type="title"/>
          </p:nvPr>
        </p:nvSpPr>
        <p:spPr>
          <a:xfrm>
            <a:off x="0" y="0"/>
            <a:ext cx="12192000" cy="1325563"/>
          </a:xfrm>
          <a:solidFill>
            <a:schemeClr val="accent5">
              <a:lumMod val="20000"/>
              <a:lumOff val="80000"/>
            </a:schemeClr>
          </a:solidFill>
        </p:spPr>
        <p:txBody>
          <a:bodyPr/>
          <a:lstStyle/>
          <a:p>
            <a:pPr algn="ctr"/>
            <a:r>
              <a:rPr kumimoji="1" lang="en-US" altLang="ja-JP" dirty="0" err="1"/>
              <a:t>blancoDb</a:t>
            </a:r>
            <a:endParaRPr kumimoji="1" lang="ja-JP" altLang="en-US" dirty="0"/>
          </a:p>
        </p:txBody>
      </p:sp>
      <p:sp>
        <p:nvSpPr>
          <p:cNvPr id="5" name="コンテンツ プレースホルダー 4">
            <a:extLst>
              <a:ext uri="{FF2B5EF4-FFF2-40B4-BE49-F238E27FC236}">
                <a16:creationId xmlns:a16="http://schemas.microsoft.com/office/drawing/2014/main" id="{29639ACB-4DF3-9541-9C4C-31492F9A1942}"/>
              </a:ext>
            </a:extLst>
          </p:cNvPr>
          <p:cNvSpPr>
            <a:spLocks noGrp="1"/>
          </p:cNvSpPr>
          <p:nvPr>
            <p:ph idx="1"/>
          </p:nvPr>
        </p:nvSpPr>
        <p:spPr/>
        <p:txBody>
          <a:bodyPr>
            <a:normAutofit/>
          </a:bodyPr>
          <a:lstStyle/>
          <a:p>
            <a:endParaRPr lang="ja-JP" altLang="en-US" sz="3200"/>
          </a:p>
        </p:txBody>
      </p:sp>
    </p:spTree>
    <p:extLst>
      <p:ext uri="{BB962C8B-B14F-4D97-AF65-F5344CB8AC3E}">
        <p14:creationId xmlns:p14="http://schemas.microsoft.com/office/powerpoint/2010/main" val="1085746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9A201B-B39D-F240-AC3A-9225F2131BBC}"/>
              </a:ext>
            </a:extLst>
          </p:cNvPr>
          <p:cNvSpPr>
            <a:spLocks noGrp="1"/>
          </p:cNvSpPr>
          <p:nvPr>
            <p:ph type="title"/>
          </p:nvPr>
        </p:nvSpPr>
        <p:spPr>
          <a:xfrm>
            <a:off x="0" y="29845"/>
            <a:ext cx="12192000" cy="1325563"/>
          </a:xfrm>
          <a:solidFill>
            <a:schemeClr val="accent5">
              <a:lumMod val="20000"/>
              <a:lumOff val="80000"/>
            </a:schemeClr>
          </a:solidFill>
        </p:spPr>
        <p:txBody>
          <a:bodyPr/>
          <a:lstStyle/>
          <a:p>
            <a:pPr algn="ctr"/>
            <a:r>
              <a:rPr lang="ja-JP" altLang="en-US"/>
              <a:t>参考書籍</a:t>
            </a:r>
            <a:endParaRPr kumimoji="1" lang="ja-JP" altLang="en-US"/>
          </a:p>
        </p:txBody>
      </p:sp>
      <p:sp>
        <p:nvSpPr>
          <p:cNvPr id="3" name="コンテンツ プレースホルダー 2">
            <a:extLst>
              <a:ext uri="{FF2B5EF4-FFF2-40B4-BE49-F238E27FC236}">
                <a16:creationId xmlns:a16="http://schemas.microsoft.com/office/drawing/2014/main" id="{737AA281-D1D2-F249-8570-FE6A4DA55D72}"/>
              </a:ext>
            </a:extLst>
          </p:cNvPr>
          <p:cNvSpPr>
            <a:spLocks noGrp="1"/>
          </p:cNvSpPr>
          <p:nvPr>
            <p:ph idx="1"/>
          </p:nvPr>
        </p:nvSpPr>
        <p:spPr>
          <a:xfrm>
            <a:off x="838200" y="1566545"/>
            <a:ext cx="10515600" cy="1161415"/>
          </a:xfrm>
        </p:spPr>
        <p:txBody>
          <a:bodyPr>
            <a:normAutofit/>
          </a:bodyPr>
          <a:lstStyle/>
          <a:p>
            <a:r>
              <a:rPr lang="ja-JP" altLang="en-US" sz="3200"/>
              <a:t>伊賀敏樹</a:t>
            </a:r>
            <a:r>
              <a:rPr lang="en-US" altLang="ja-JP" sz="3200" dirty="0"/>
              <a:t>.</a:t>
            </a:r>
            <a:r>
              <a:rPr lang="ja-JP" altLang="en-US" sz="3200" b="1"/>
              <a:t>やさしく学ぶ 基礎からの</a:t>
            </a:r>
            <a:r>
              <a:rPr lang="en-US" altLang="ja-JP" sz="3200" b="1" dirty="0"/>
              <a:t>JDBC</a:t>
            </a:r>
            <a:endParaRPr lang="en-US" altLang="ja-JP" sz="3200" dirty="0"/>
          </a:p>
          <a:p>
            <a:r>
              <a:rPr lang="en-US" altLang="ja-JP" sz="3600" dirty="0"/>
              <a:t>http://</a:t>
            </a:r>
            <a:r>
              <a:rPr lang="en-US" altLang="ja-JP" sz="3600" dirty="0" err="1"/>
              <a:t>www.igapyon.jp</a:t>
            </a:r>
            <a:r>
              <a:rPr lang="en-US" altLang="ja-JP" sz="3600" dirty="0"/>
              <a:t>/</a:t>
            </a:r>
            <a:r>
              <a:rPr lang="en-US" altLang="ja-JP" sz="3600" dirty="0" err="1"/>
              <a:t>igapyon</a:t>
            </a:r>
            <a:r>
              <a:rPr lang="en-US" altLang="ja-JP" sz="3600" dirty="0"/>
              <a:t>/book/</a:t>
            </a:r>
            <a:r>
              <a:rPr lang="en-US" altLang="ja-JP" sz="3600" dirty="0" err="1"/>
              <a:t>jdbc.html</a:t>
            </a:r>
            <a:endParaRPr lang="en-US" altLang="ja-JP" sz="3600" dirty="0"/>
          </a:p>
          <a:p>
            <a:endParaRPr kumimoji="1" lang="ja-JP" altLang="en-US" sz="3200"/>
          </a:p>
        </p:txBody>
      </p:sp>
      <p:sp>
        <p:nvSpPr>
          <p:cNvPr id="4" name="日付プレースホルダー 3">
            <a:extLst>
              <a:ext uri="{FF2B5EF4-FFF2-40B4-BE49-F238E27FC236}">
                <a16:creationId xmlns:a16="http://schemas.microsoft.com/office/drawing/2014/main" id="{C82FBDBC-EA1A-9B4A-BBF8-146411296196}"/>
              </a:ext>
            </a:extLst>
          </p:cNvPr>
          <p:cNvSpPr>
            <a:spLocks noGrp="1"/>
          </p:cNvSpPr>
          <p:nvPr>
            <p:ph type="dt" sz="half" idx="10"/>
          </p:nvPr>
        </p:nvSpPr>
        <p:spPr/>
        <p:txBody>
          <a:bodyPr/>
          <a:lstStyle/>
          <a:p>
            <a:r>
              <a:rPr kumimoji="1" lang="en-US" altLang="ja-JP"/>
              <a:t>18/08/04</a:t>
            </a:r>
            <a:endParaRPr kumimoji="1" lang="ja-JP" altLang="en-US"/>
          </a:p>
        </p:txBody>
      </p:sp>
      <p:pic>
        <p:nvPicPr>
          <p:cNvPr id="1026" name="Picture 2" descr="https://images-na.ssl-images-amazon.com/images/I/51ZPHCAYQCL._SX331_BO1,204,203,200_.jpg">
            <a:extLst>
              <a:ext uri="{FF2B5EF4-FFF2-40B4-BE49-F238E27FC236}">
                <a16:creationId xmlns:a16="http://schemas.microsoft.com/office/drawing/2014/main" id="{83D67EF3-24AE-FC45-B0EF-CB7970AF5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869" y="2939097"/>
            <a:ext cx="2575179" cy="366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966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38200" y="1496703"/>
            <a:ext cx="10515600" cy="5034366"/>
          </a:xfrm>
        </p:spPr>
        <p:txBody>
          <a:bodyPr>
            <a:normAutofit lnSpcReduction="10000"/>
          </a:bodyPr>
          <a:lstStyle/>
          <a:p>
            <a:r>
              <a:rPr kumimoji="1" lang="ja-JP" altLang="en-US" dirty="0"/>
              <a:t>大阪の会社です</a:t>
            </a:r>
            <a:endParaRPr kumimoji="1" lang="en-US" altLang="ja-JP" dirty="0"/>
          </a:p>
          <a:p>
            <a:r>
              <a:rPr kumimoji="1" lang="ja-JP" altLang="en-US" dirty="0"/>
              <a:t>従業員</a:t>
            </a:r>
            <a:r>
              <a:rPr lang="ja-JP" altLang="en-US" dirty="0"/>
              <a:t>約</a:t>
            </a:r>
            <a:r>
              <a:rPr lang="en-US" altLang="ja-JP" dirty="0"/>
              <a:t>10</a:t>
            </a:r>
            <a:r>
              <a:rPr lang="ja-JP" altLang="en-US" dirty="0"/>
              <a:t>名</a:t>
            </a:r>
            <a:endParaRPr lang="en-US" altLang="ja-JP" dirty="0"/>
          </a:p>
          <a:p>
            <a:r>
              <a:rPr kumimoji="1" lang="ja-JP" altLang="en-US" dirty="0"/>
              <a:t>ソフトウェア開発全般にやってます</a:t>
            </a:r>
            <a:endParaRPr kumimoji="1" lang="en-US" altLang="ja-JP" dirty="0"/>
          </a:p>
          <a:p>
            <a:pPr lvl="1"/>
            <a:r>
              <a:rPr lang="ja-JP" altLang="en-US" dirty="0"/>
              <a:t>サーバサイド（</a:t>
            </a:r>
            <a:r>
              <a:rPr lang="en-US" altLang="ja-JP" dirty="0"/>
              <a:t>Linux, C/C++, Java, PHP</a:t>
            </a:r>
            <a:r>
              <a:rPr lang="ja-JP" altLang="en-US" dirty="0"/>
              <a:t>）</a:t>
            </a:r>
            <a:endParaRPr lang="en-US" altLang="ja-JP" dirty="0"/>
          </a:p>
          <a:p>
            <a:pPr lvl="1"/>
            <a:r>
              <a:rPr kumimoji="1" lang="ja-JP" altLang="en-US" dirty="0"/>
              <a:t>クライアントサイド（</a:t>
            </a:r>
            <a:r>
              <a:rPr kumimoji="1" lang="en-US" altLang="ja-JP" dirty="0"/>
              <a:t>PC, </a:t>
            </a:r>
            <a:r>
              <a:rPr kumimoji="1" lang="en-US" altLang="ja-JP" dirty="0" err="1"/>
              <a:t>iOS</a:t>
            </a:r>
            <a:r>
              <a:rPr kumimoji="1" lang="en-US" altLang="ja-JP" dirty="0"/>
              <a:t>, Android</a:t>
            </a:r>
            <a:r>
              <a:rPr kumimoji="1" lang="ja-JP" altLang="en-US" dirty="0"/>
              <a:t>）</a:t>
            </a:r>
            <a:endParaRPr kumimoji="1" lang="en-US" altLang="ja-JP" dirty="0"/>
          </a:p>
          <a:p>
            <a:r>
              <a:rPr lang="ja-JP" altLang="en-US" dirty="0"/>
              <a:t>自社で開発に関わっている</a:t>
            </a:r>
            <a:r>
              <a:rPr lang="en-US" altLang="ja-JP" dirty="0"/>
              <a:t> OSS</a:t>
            </a:r>
          </a:p>
          <a:p>
            <a:pPr lvl="1"/>
            <a:r>
              <a:rPr lang="en-US" altLang="ja-JP" dirty="0" err="1"/>
              <a:t>blancoFramework</a:t>
            </a:r>
            <a:br>
              <a:rPr lang="en-US" altLang="ja-JP" dirty="0"/>
            </a:br>
            <a:r>
              <a:rPr lang="en-US" altLang="ja-JP" dirty="0"/>
              <a:t>https://github.com/igapyon</a:t>
            </a:r>
            <a:br>
              <a:rPr lang="en-US" altLang="ja-JP" dirty="0"/>
            </a:br>
            <a:r>
              <a:rPr lang="en-US" altLang="ja-JP" dirty="0"/>
              <a:t>https://github.com/uedaueo</a:t>
            </a:r>
          </a:p>
          <a:p>
            <a:pPr lvl="1"/>
            <a:r>
              <a:rPr kumimoji="1" lang="ja-JP" altLang="en-US" dirty="0"/>
              <a:t>ぺったん</a:t>
            </a:r>
            <a:r>
              <a:rPr lang="en-US" altLang="ja-JP" dirty="0"/>
              <a:t>R</a:t>
            </a:r>
            <a:br>
              <a:rPr lang="en-US" altLang="ja-JP" dirty="0"/>
            </a:br>
            <a:r>
              <a:rPr lang="en-US" altLang="ja-JP" dirty="0"/>
              <a:t>https://</a:t>
            </a:r>
            <a:r>
              <a:rPr lang="en-US" altLang="ja-JP" dirty="0" err="1"/>
              <a:t>ja.osdn.net</a:t>
            </a:r>
            <a:r>
              <a:rPr lang="en-US" altLang="ja-JP" dirty="0"/>
              <a:t>/projects/</a:t>
            </a:r>
            <a:r>
              <a:rPr lang="en-US" altLang="ja-JP" dirty="0" err="1"/>
              <a:t>pettanr</a:t>
            </a:r>
            <a:r>
              <a:rPr lang="en-US" altLang="ja-JP" dirty="0"/>
              <a:t>/</a:t>
            </a:r>
            <a:br>
              <a:rPr lang="en-US" altLang="ja-JP" dirty="0"/>
            </a:br>
            <a:r>
              <a:rPr lang="en-US" altLang="ja-JP" dirty="0"/>
              <a:t>https://</a:t>
            </a:r>
            <a:r>
              <a:rPr lang="en-US" altLang="ja-JP" dirty="0" err="1"/>
              <a:t>outcloud.blogspot.jp</a:t>
            </a:r>
            <a:r>
              <a:rPr lang="en-US" altLang="ja-JP" dirty="0"/>
              <a:t>/p/</a:t>
            </a:r>
            <a:r>
              <a:rPr lang="en-US" altLang="ja-JP" dirty="0" err="1"/>
              <a:t>pettanr</a:t>
            </a:r>
            <a:r>
              <a:rPr lang="en-US" altLang="ja-JP" dirty="0"/>
              <a:t>-</a:t>
            </a:r>
            <a:r>
              <a:rPr lang="en-US" altLang="ja-JP" dirty="0" err="1"/>
              <a:t>api</a:t>
            </a:r>
            <a:r>
              <a:rPr lang="en-US" altLang="ja-JP" dirty="0"/>
              <a:t>-docs-supplementary-</a:t>
            </a:r>
            <a:r>
              <a:rPr lang="en-US" altLang="ja-JP" dirty="0" err="1"/>
              <a:t>reader.html</a:t>
            </a:r>
            <a:endParaRPr kumimoji="1" lang="ja-JP" altLang="en-US" dirty="0"/>
          </a:p>
        </p:txBody>
      </p:sp>
      <p:sp>
        <p:nvSpPr>
          <p:cNvPr id="5" name="タイトル 1"/>
          <p:cNvSpPr txBox="1">
            <a:spLocks/>
          </p:cNvSpPr>
          <p:nvPr/>
        </p:nvSpPr>
        <p:spPr>
          <a:xfrm>
            <a:off x="0" y="0"/>
            <a:ext cx="12192000" cy="1325563"/>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dirty="0"/>
              <a:t>うえだうえおうぇあについて</a:t>
            </a:r>
          </a:p>
        </p:txBody>
      </p:sp>
      <p:sp>
        <p:nvSpPr>
          <p:cNvPr id="2" name="日付プレースホルダー 1"/>
          <p:cNvSpPr>
            <a:spLocks noGrp="1"/>
          </p:cNvSpPr>
          <p:nvPr>
            <p:ph type="dt" sz="half" idx="10"/>
          </p:nvPr>
        </p:nvSpPr>
        <p:spPr/>
        <p:txBody>
          <a:bodyPr/>
          <a:lstStyle/>
          <a:p>
            <a:r>
              <a:rPr kumimoji="1" lang="en-US" altLang="ja-JP"/>
              <a:t>18/08/04</a:t>
            </a:r>
            <a:endParaRPr kumimoji="1" lang="ja-JP" altLang="en-US"/>
          </a:p>
        </p:txBody>
      </p:sp>
    </p:spTree>
    <p:extLst>
      <p:ext uri="{BB962C8B-B14F-4D97-AF65-F5344CB8AC3E}">
        <p14:creationId xmlns:p14="http://schemas.microsoft.com/office/powerpoint/2010/main" val="600120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r>
              <a:rPr lang="en-US" altLang="ja-JP"/>
              <a:t>18/08/04</a:t>
            </a:r>
            <a:endParaRPr lang="en-US"/>
          </a:p>
        </p:txBody>
      </p:sp>
      <p:sp>
        <p:nvSpPr>
          <p:cNvPr id="3" name="タイトル 2">
            <a:extLst>
              <a:ext uri="{FF2B5EF4-FFF2-40B4-BE49-F238E27FC236}">
                <a16:creationId xmlns:a16="http://schemas.microsoft.com/office/drawing/2014/main" id="{31A3B747-F39E-A742-821E-B7C5A99E65A5}"/>
              </a:ext>
            </a:extLst>
          </p:cNvPr>
          <p:cNvSpPr>
            <a:spLocks noGrp="1"/>
          </p:cNvSpPr>
          <p:nvPr>
            <p:ph type="title"/>
          </p:nvPr>
        </p:nvSpPr>
        <p:spPr>
          <a:xfrm>
            <a:off x="1676400" y="3327781"/>
            <a:ext cx="9515856" cy="1325563"/>
          </a:xfrm>
        </p:spPr>
        <p:txBody>
          <a:bodyPr>
            <a:noAutofit/>
          </a:bodyPr>
          <a:lstStyle/>
          <a:p>
            <a:r>
              <a:rPr lang="en-US" altLang="ja-JP" sz="5400" b="1" dirty="0"/>
              <a:t>https://</a:t>
            </a:r>
            <a:r>
              <a:rPr lang="en-US" altLang="ja-JP" sz="5400" b="1" dirty="0" err="1"/>
              <a:t>github.com</a:t>
            </a:r>
            <a:r>
              <a:rPr lang="en-US" altLang="ja-JP" sz="5400" b="1" dirty="0"/>
              <a:t>/</a:t>
            </a:r>
            <a:r>
              <a:rPr lang="en-US" altLang="ja-JP" sz="5400" b="1" dirty="0" err="1"/>
              <a:t>blancows</a:t>
            </a:r>
            <a:r>
              <a:rPr lang="en-US" altLang="ja-JP" sz="5400" b="1" dirty="0"/>
              <a:t>/</a:t>
            </a:r>
            <a:endParaRPr lang="ja-JP" altLang="en-US" sz="5400" b="1"/>
          </a:p>
        </p:txBody>
      </p:sp>
    </p:spTree>
    <p:extLst>
      <p:ext uri="{BB962C8B-B14F-4D97-AF65-F5344CB8AC3E}">
        <p14:creationId xmlns:p14="http://schemas.microsoft.com/office/powerpoint/2010/main" val="1851667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r>
              <a:rPr lang="en-US" altLang="ja-JP"/>
              <a:t>18/08/04</a:t>
            </a:r>
            <a:endParaRPr lang="en-US"/>
          </a:p>
        </p:txBody>
      </p:sp>
      <p:sp>
        <p:nvSpPr>
          <p:cNvPr id="8" name="タイトル 1"/>
          <p:cNvSpPr>
            <a:spLocks noGrp="1"/>
          </p:cNvSpPr>
          <p:nvPr>
            <p:ph type="title"/>
          </p:nvPr>
        </p:nvSpPr>
        <p:spPr>
          <a:xfrm>
            <a:off x="0" y="0"/>
            <a:ext cx="12192000" cy="1325563"/>
          </a:xfrm>
          <a:solidFill>
            <a:schemeClr val="accent5">
              <a:lumMod val="20000"/>
              <a:lumOff val="80000"/>
            </a:schemeClr>
          </a:solidFill>
        </p:spPr>
        <p:txBody>
          <a:bodyPr/>
          <a:lstStyle/>
          <a:p>
            <a:pPr algn="ctr"/>
            <a:r>
              <a:rPr kumimoji="1" lang="en-US" altLang="ja-JP" dirty="0"/>
              <a:t>Agenda</a:t>
            </a:r>
            <a:endParaRPr kumimoji="1" lang="ja-JP" altLang="en-US" dirty="0"/>
          </a:p>
        </p:txBody>
      </p:sp>
      <p:sp>
        <p:nvSpPr>
          <p:cNvPr id="5" name="コンテンツ プレースホルダー 4">
            <a:extLst>
              <a:ext uri="{FF2B5EF4-FFF2-40B4-BE49-F238E27FC236}">
                <a16:creationId xmlns:a16="http://schemas.microsoft.com/office/drawing/2014/main" id="{29639ACB-4DF3-9541-9C4C-31492F9A1942}"/>
              </a:ext>
            </a:extLst>
          </p:cNvPr>
          <p:cNvSpPr>
            <a:spLocks noGrp="1"/>
          </p:cNvSpPr>
          <p:nvPr>
            <p:ph idx="1"/>
          </p:nvPr>
        </p:nvSpPr>
        <p:spPr/>
        <p:txBody>
          <a:bodyPr/>
          <a:lstStyle/>
          <a:p>
            <a:r>
              <a:rPr lang="ja-JP" altLang="en-US"/>
              <a:t>ごあいさつ</a:t>
            </a:r>
            <a:endParaRPr lang="en-US" altLang="ja-JP" dirty="0"/>
          </a:p>
          <a:p>
            <a:r>
              <a:rPr lang="ja-JP" altLang="en-US"/>
              <a:t>伊賀敏樹：ブランコの歴史</a:t>
            </a:r>
            <a:endParaRPr lang="en-US" altLang="ja-JP" dirty="0"/>
          </a:p>
          <a:p>
            <a:r>
              <a:rPr lang="ja-JP" altLang="en-US"/>
              <a:t>上田達也：</a:t>
            </a:r>
            <a:r>
              <a:rPr lang="en-US" altLang="ja-JP" dirty="0"/>
              <a:t>Java</a:t>
            </a:r>
            <a:r>
              <a:rPr lang="ja-JP" altLang="en-US"/>
              <a:t>について</a:t>
            </a:r>
            <a:endParaRPr lang="en-US" altLang="ja-JP" dirty="0"/>
          </a:p>
          <a:p>
            <a:r>
              <a:rPr lang="ja-JP" altLang="en-US"/>
              <a:t>ワークショップ：</a:t>
            </a:r>
            <a:r>
              <a:rPr lang="en-US" altLang="ja-JP" dirty="0" err="1"/>
              <a:t>blancoDb</a:t>
            </a:r>
            <a:r>
              <a:rPr lang="ja-JP" altLang="en-US"/>
              <a:t>を使おう</a:t>
            </a:r>
            <a:endParaRPr lang="en-US" altLang="ja-JP" dirty="0"/>
          </a:p>
        </p:txBody>
      </p:sp>
    </p:spTree>
    <p:extLst>
      <p:ext uri="{BB962C8B-B14F-4D97-AF65-F5344CB8AC3E}">
        <p14:creationId xmlns:p14="http://schemas.microsoft.com/office/powerpoint/2010/main" val="453747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r>
              <a:rPr lang="en-US" altLang="ja-JP"/>
              <a:t>18/08/04</a:t>
            </a:r>
            <a:endParaRPr lang="en-US"/>
          </a:p>
        </p:txBody>
      </p:sp>
      <p:sp>
        <p:nvSpPr>
          <p:cNvPr id="8" name="タイトル 1"/>
          <p:cNvSpPr>
            <a:spLocks noGrp="1"/>
          </p:cNvSpPr>
          <p:nvPr>
            <p:ph type="title"/>
          </p:nvPr>
        </p:nvSpPr>
        <p:spPr>
          <a:xfrm>
            <a:off x="0" y="0"/>
            <a:ext cx="12192000" cy="1325563"/>
          </a:xfrm>
          <a:solidFill>
            <a:schemeClr val="accent5">
              <a:lumMod val="20000"/>
              <a:lumOff val="80000"/>
            </a:schemeClr>
          </a:solidFill>
        </p:spPr>
        <p:txBody>
          <a:bodyPr/>
          <a:lstStyle/>
          <a:p>
            <a:pPr algn="ctr"/>
            <a:r>
              <a:rPr kumimoji="1" lang="ja-JP" altLang="en-US"/>
              <a:t>伊賀さんの資料置き場</a:t>
            </a:r>
            <a:endParaRPr kumimoji="1" lang="ja-JP" altLang="en-US" dirty="0"/>
          </a:p>
        </p:txBody>
      </p:sp>
      <p:sp>
        <p:nvSpPr>
          <p:cNvPr id="5" name="コンテンツ プレースホルダー 4">
            <a:extLst>
              <a:ext uri="{FF2B5EF4-FFF2-40B4-BE49-F238E27FC236}">
                <a16:creationId xmlns:a16="http://schemas.microsoft.com/office/drawing/2014/main" id="{29639ACB-4DF3-9541-9C4C-31492F9A1942}"/>
              </a:ext>
            </a:extLst>
          </p:cNvPr>
          <p:cNvSpPr>
            <a:spLocks noGrp="1"/>
          </p:cNvSpPr>
          <p:nvPr>
            <p:ph idx="1"/>
          </p:nvPr>
        </p:nvSpPr>
        <p:spPr/>
        <p:txBody>
          <a:bodyPr/>
          <a:lstStyle/>
          <a:p>
            <a:r>
              <a:rPr lang="en-US" altLang="ja-JP" b="1" dirty="0"/>
              <a:t>https://</a:t>
            </a:r>
            <a:r>
              <a:rPr lang="en-US" altLang="ja-JP" b="1" dirty="0" err="1"/>
              <a:t>github.com</a:t>
            </a:r>
            <a:r>
              <a:rPr lang="en-US" altLang="ja-JP" b="1" dirty="0"/>
              <a:t>/</a:t>
            </a:r>
            <a:r>
              <a:rPr lang="en-US" altLang="ja-JP" b="1" dirty="0" err="1"/>
              <a:t>igapyon</a:t>
            </a:r>
            <a:r>
              <a:rPr lang="en-US" altLang="ja-JP" b="1" dirty="0"/>
              <a:t>/</a:t>
            </a:r>
            <a:r>
              <a:rPr lang="en-US" altLang="ja-JP" b="1" dirty="0" err="1"/>
              <a:t>blancoMisc</a:t>
            </a:r>
            <a:r>
              <a:rPr lang="en-US" altLang="ja-JP" b="1" dirty="0"/>
              <a:t>/</a:t>
            </a:r>
          </a:p>
          <a:p>
            <a:pPr lvl="1"/>
            <a:r>
              <a:rPr lang="en-US" altLang="ja-JP" b="1" dirty="0"/>
              <a:t>doc </a:t>
            </a:r>
            <a:r>
              <a:rPr lang="ja-JP" altLang="en-US" b="1"/>
              <a:t>の下あたり</a:t>
            </a:r>
            <a:endParaRPr lang="en-US" altLang="ja-JP" dirty="0"/>
          </a:p>
        </p:txBody>
      </p:sp>
    </p:spTree>
    <p:extLst>
      <p:ext uri="{BB962C8B-B14F-4D97-AF65-F5344CB8AC3E}">
        <p14:creationId xmlns:p14="http://schemas.microsoft.com/office/powerpoint/2010/main" val="2843484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2192000" cy="1325563"/>
          </a:xfrm>
          <a:solidFill>
            <a:schemeClr val="accent5">
              <a:lumMod val="20000"/>
              <a:lumOff val="80000"/>
            </a:schemeClr>
          </a:solidFill>
        </p:spPr>
        <p:txBody>
          <a:bodyPr/>
          <a:lstStyle/>
          <a:p>
            <a:pPr algn="ctr"/>
            <a:r>
              <a:rPr kumimoji="1" lang="ja-JP" altLang="en-US" dirty="0"/>
              <a:t>特定領域向け様式の例</a:t>
            </a:r>
          </a:p>
        </p:txBody>
      </p:sp>
      <p:pic>
        <p:nvPicPr>
          <p:cNvPr id="2050" name="Picture 2" descr="C:\Users\user1\Desktop\blancomessage-for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72" y="1551691"/>
            <a:ext cx="6874292" cy="389010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user1\Desktop\blancocsv-for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506" y="2700626"/>
            <a:ext cx="6376762" cy="3733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860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6242083-E0F4-E645-87EB-7A6BBB2589ED}"/>
              </a:ext>
            </a:extLst>
          </p:cNvPr>
          <p:cNvSpPr>
            <a:spLocks noGrp="1"/>
          </p:cNvSpPr>
          <p:nvPr>
            <p:ph idx="1"/>
          </p:nvPr>
        </p:nvSpPr>
        <p:spPr>
          <a:xfrm>
            <a:off x="838200" y="1637797"/>
            <a:ext cx="10515600" cy="4740700"/>
          </a:xfrm>
        </p:spPr>
        <p:txBody>
          <a:bodyPr>
            <a:normAutofit/>
          </a:bodyPr>
          <a:lstStyle/>
          <a:p>
            <a:r>
              <a:rPr lang="en-US" altLang="ja-JP" sz="3600" dirty="0" err="1"/>
              <a:t>blancoDb</a:t>
            </a:r>
            <a:endParaRPr kumimoji="1" lang="en-US" altLang="ja-JP" sz="3600" dirty="0"/>
          </a:p>
          <a:p>
            <a:pPr lvl="1"/>
            <a:r>
              <a:rPr kumimoji="1" lang="en-US" altLang="ja-JP" sz="3200" dirty="0"/>
              <a:t>Excel</a:t>
            </a:r>
            <a:r>
              <a:rPr kumimoji="1" lang="ja-JP" altLang="en-US" sz="3200"/>
              <a:t>シートに</a:t>
            </a:r>
            <a:r>
              <a:rPr kumimoji="1" lang="en-US" altLang="ja-JP" sz="3200" dirty="0"/>
              <a:t>SQL</a:t>
            </a:r>
            <a:r>
              <a:rPr kumimoji="1" lang="ja-JP" altLang="en-US" sz="3200"/>
              <a:t>を記述すると</a:t>
            </a:r>
            <a:r>
              <a:rPr kumimoji="1" lang="en-US" altLang="ja-JP" sz="3200" dirty="0"/>
              <a:t>DAO</a:t>
            </a:r>
            <a:r>
              <a:rPr kumimoji="1" lang="ja-JP" altLang="en-US" sz="3200"/>
              <a:t>を自動生成</a:t>
            </a:r>
            <a:endParaRPr kumimoji="1" lang="en-US" altLang="ja-JP" sz="3200" dirty="0"/>
          </a:p>
          <a:p>
            <a:pPr lvl="1"/>
            <a:r>
              <a:rPr lang="en-US" altLang="ja-JP" sz="3200" dirty="0"/>
              <a:t>Java, PHP, C#</a:t>
            </a:r>
            <a:r>
              <a:rPr lang="ja-JP" altLang="en-US" sz="3200"/>
              <a:t>に対応！</a:t>
            </a:r>
            <a:endParaRPr lang="en-US" altLang="ja-JP" sz="3200" dirty="0"/>
          </a:p>
          <a:p>
            <a:pPr lvl="1"/>
            <a:r>
              <a:rPr kumimoji="1" lang="en-US" altLang="ja-JP" sz="3200" dirty="0"/>
              <a:t>Ruby</a:t>
            </a:r>
            <a:r>
              <a:rPr kumimoji="1" lang="ja-JP" altLang="en-US" sz="3200"/>
              <a:t>や</a:t>
            </a:r>
            <a:r>
              <a:rPr kumimoji="1" lang="en-US" altLang="ja-JP" sz="3200" dirty="0"/>
              <a:t>Python</a:t>
            </a:r>
            <a:r>
              <a:rPr kumimoji="1" lang="ja-JP" altLang="en-US" sz="3200"/>
              <a:t>対応も割と直ぐできる！（たぶん）</a:t>
            </a:r>
            <a:endParaRPr kumimoji="1" lang="en-US" altLang="ja-JP" sz="3200" dirty="0"/>
          </a:p>
          <a:p>
            <a:r>
              <a:rPr lang="en-US" altLang="ja-JP" sz="3600" dirty="0" err="1"/>
              <a:t>blancoRest</a:t>
            </a:r>
            <a:endParaRPr lang="en-US" altLang="ja-JP" sz="3600" dirty="0"/>
          </a:p>
          <a:p>
            <a:pPr lvl="1"/>
            <a:r>
              <a:rPr lang="en-US" altLang="ja-JP" sz="3200" dirty="0" err="1"/>
              <a:t>RestfulAPI</a:t>
            </a:r>
            <a:r>
              <a:rPr lang="ja-JP" altLang="en-US" sz="3200"/>
              <a:t>の</a:t>
            </a:r>
            <a:r>
              <a:rPr lang="en-US" altLang="ja-JP" sz="3200" dirty="0"/>
              <a:t>Server/Client</a:t>
            </a:r>
            <a:r>
              <a:rPr lang="ja-JP" altLang="en-US" sz="3200"/>
              <a:t>スタブコードを自動生成</a:t>
            </a:r>
            <a:endParaRPr lang="en-US" altLang="ja-JP" sz="3200" dirty="0"/>
          </a:p>
          <a:p>
            <a:pPr lvl="1"/>
            <a:r>
              <a:rPr lang="en-US" altLang="ja-JP" sz="3200" dirty="0" err="1"/>
              <a:t>blanco</a:t>
            </a:r>
            <a:r>
              <a:rPr lang="ja-JP" altLang="en-US" sz="3200"/>
              <a:t>なら</a:t>
            </a:r>
            <a:r>
              <a:rPr lang="en-US" altLang="ja-JP" sz="3200" dirty="0"/>
              <a:t>Server</a:t>
            </a:r>
            <a:r>
              <a:rPr lang="ja-JP" altLang="en-US" sz="3200"/>
              <a:t>と</a:t>
            </a:r>
            <a:r>
              <a:rPr lang="en-US" altLang="ja-JP" sz="3200" dirty="0" err="1"/>
              <a:t>Clinet</a:t>
            </a:r>
            <a:r>
              <a:rPr lang="ja-JP" altLang="en-US" sz="3200"/>
              <a:t>で言語が違っても平気！</a:t>
            </a:r>
            <a:endParaRPr lang="en-US" altLang="ja-JP" sz="3200" dirty="0"/>
          </a:p>
          <a:p>
            <a:pPr lvl="1"/>
            <a:r>
              <a:rPr lang="ja-JP" altLang="en-US" sz="3200"/>
              <a:t>現時点では</a:t>
            </a:r>
            <a:r>
              <a:rPr lang="en-US" altLang="ja-JP" sz="3200" dirty="0"/>
              <a:t>Java</a:t>
            </a:r>
            <a:r>
              <a:rPr lang="ja-JP" altLang="en-US" sz="3200"/>
              <a:t>と</a:t>
            </a:r>
            <a:r>
              <a:rPr lang="en-US" altLang="ja-JP" sz="3200" dirty="0"/>
              <a:t>PHP</a:t>
            </a:r>
            <a:r>
              <a:rPr lang="ja-JP" altLang="en-US" sz="3200"/>
              <a:t>に対応</a:t>
            </a:r>
            <a:endParaRPr lang="en-US" altLang="ja-JP" sz="3200" dirty="0"/>
          </a:p>
          <a:p>
            <a:pPr lvl="1"/>
            <a:r>
              <a:rPr lang="en-US" altLang="ja-JP" sz="3200" dirty="0" err="1"/>
              <a:t>Javascript</a:t>
            </a:r>
            <a:r>
              <a:rPr lang="ja-JP" altLang="en-US" sz="3200"/>
              <a:t>に対応したい</a:t>
            </a:r>
            <a:r>
              <a:rPr lang="en-US" altLang="ja-JP" sz="3200" dirty="0"/>
              <a:t>…</a:t>
            </a:r>
          </a:p>
          <a:p>
            <a:pPr lvl="1"/>
            <a:endParaRPr kumimoji="1" lang="ja-JP" altLang="en-US" sz="3200"/>
          </a:p>
        </p:txBody>
      </p:sp>
      <p:sp>
        <p:nvSpPr>
          <p:cNvPr id="4" name="タイトル 1">
            <a:extLst>
              <a:ext uri="{FF2B5EF4-FFF2-40B4-BE49-F238E27FC236}">
                <a16:creationId xmlns:a16="http://schemas.microsoft.com/office/drawing/2014/main" id="{F4572729-0022-B448-A115-63E108079BEA}"/>
              </a:ext>
            </a:extLst>
          </p:cNvPr>
          <p:cNvSpPr txBox="1">
            <a:spLocks/>
          </p:cNvSpPr>
          <p:nvPr/>
        </p:nvSpPr>
        <p:spPr>
          <a:xfrm>
            <a:off x="0" y="0"/>
            <a:ext cx="12192000" cy="1325563"/>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a:t>主なプロジェクト</a:t>
            </a:r>
            <a:endParaRPr lang="ja-JP" altLang="en-US" dirty="0"/>
          </a:p>
        </p:txBody>
      </p:sp>
    </p:spTree>
    <p:extLst>
      <p:ext uri="{BB962C8B-B14F-4D97-AF65-F5344CB8AC3E}">
        <p14:creationId xmlns:p14="http://schemas.microsoft.com/office/powerpoint/2010/main" val="2742974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r>
              <a:rPr lang="en-US" altLang="ja-JP"/>
              <a:t>18/08/04</a:t>
            </a:r>
            <a:endParaRPr lang="en-US"/>
          </a:p>
        </p:txBody>
      </p:sp>
      <p:sp>
        <p:nvSpPr>
          <p:cNvPr id="8" name="タイトル 1"/>
          <p:cNvSpPr>
            <a:spLocks noGrp="1"/>
          </p:cNvSpPr>
          <p:nvPr>
            <p:ph type="title"/>
          </p:nvPr>
        </p:nvSpPr>
        <p:spPr>
          <a:xfrm>
            <a:off x="0" y="0"/>
            <a:ext cx="12192000" cy="1325563"/>
          </a:xfrm>
          <a:solidFill>
            <a:schemeClr val="accent5">
              <a:lumMod val="20000"/>
              <a:lumOff val="80000"/>
            </a:schemeClr>
          </a:solidFill>
        </p:spPr>
        <p:txBody>
          <a:bodyPr/>
          <a:lstStyle/>
          <a:p>
            <a:pPr algn="ctr"/>
            <a:r>
              <a:rPr kumimoji="1" lang="ja-JP" altLang="en-US"/>
              <a:t>計算機の原理</a:t>
            </a:r>
            <a:endParaRPr kumimoji="1" lang="ja-JP" altLang="en-US" dirty="0"/>
          </a:p>
        </p:txBody>
      </p:sp>
      <p:pic>
        <p:nvPicPr>
          <p:cNvPr id="2" name="図 1">
            <a:extLst>
              <a:ext uri="{FF2B5EF4-FFF2-40B4-BE49-F238E27FC236}">
                <a16:creationId xmlns:a16="http://schemas.microsoft.com/office/drawing/2014/main" id="{84AA8442-7FBA-434C-955F-16747BE2083B}"/>
              </a:ext>
            </a:extLst>
          </p:cNvPr>
          <p:cNvPicPr>
            <a:picLocks noChangeAspect="1"/>
          </p:cNvPicPr>
          <p:nvPr/>
        </p:nvPicPr>
        <p:blipFill>
          <a:blip r:embed="rId2"/>
          <a:stretch>
            <a:fillRect/>
          </a:stretch>
        </p:blipFill>
        <p:spPr>
          <a:xfrm>
            <a:off x="1865376" y="1516253"/>
            <a:ext cx="9253728" cy="5205222"/>
          </a:xfrm>
          <a:prstGeom prst="rect">
            <a:avLst/>
          </a:prstGeom>
        </p:spPr>
      </p:pic>
    </p:spTree>
    <p:extLst>
      <p:ext uri="{BB962C8B-B14F-4D97-AF65-F5344CB8AC3E}">
        <p14:creationId xmlns:p14="http://schemas.microsoft.com/office/powerpoint/2010/main" val="1753357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r>
              <a:rPr lang="en-US" altLang="ja-JP"/>
              <a:t>18/08/04</a:t>
            </a:r>
            <a:endParaRPr lang="en-US"/>
          </a:p>
        </p:txBody>
      </p:sp>
      <p:sp>
        <p:nvSpPr>
          <p:cNvPr id="8" name="タイトル 1"/>
          <p:cNvSpPr>
            <a:spLocks noGrp="1"/>
          </p:cNvSpPr>
          <p:nvPr>
            <p:ph type="title"/>
          </p:nvPr>
        </p:nvSpPr>
        <p:spPr>
          <a:xfrm>
            <a:off x="0" y="0"/>
            <a:ext cx="12192000" cy="1325563"/>
          </a:xfrm>
          <a:solidFill>
            <a:schemeClr val="accent5">
              <a:lumMod val="20000"/>
              <a:lumOff val="80000"/>
            </a:schemeClr>
          </a:solidFill>
        </p:spPr>
        <p:txBody>
          <a:bodyPr/>
          <a:lstStyle/>
          <a:p>
            <a:pPr algn="ctr"/>
            <a:r>
              <a:rPr kumimoji="1" lang="ja-JP" altLang="en-US"/>
              <a:t>プログラミング言語</a:t>
            </a:r>
            <a:endParaRPr kumimoji="1" lang="ja-JP" altLang="en-US" dirty="0"/>
          </a:p>
        </p:txBody>
      </p:sp>
      <p:graphicFrame>
        <p:nvGraphicFramePr>
          <p:cNvPr id="6" name="コンテンツ プレースホルダー 5">
            <a:extLst>
              <a:ext uri="{FF2B5EF4-FFF2-40B4-BE49-F238E27FC236}">
                <a16:creationId xmlns:a16="http://schemas.microsoft.com/office/drawing/2014/main" id="{6DB8FAFD-565D-3845-AC19-E22D5FFAAB0E}"/>
              </a:ext>
            </a:extLst>
          </p:cNvPr>
          <p:cNvGraphicFramePr>
            <a:graphicFrameLocks noGrp="1"/>
          </p:cNvGraphicFramePr>
          <p:nvPr>
            <p:ph idx="1"/>
            <p:extLst>
              <p:ext uri="{D42A27DB-BD31-4B8C-83A1-F6EECF244321}">
                <p14:modId xmlns:p14="http://schemas.microsoft.com/office/powerpoint/2010/main" val="32118015"/>
              </p:ext>
            </p:extLst>
          </p:nvPr>
        </p:nvGraphicFramePr>
        <p:xfrm>
          <a:off x="838200" y="1825625"/>
          <a:ext cx="10515600" cy="271272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363757119"/>
                    </a:ext>
                  </a:extLst>
                </a:gridCol>
                <a:gridCol w="3505200">
                  <a:extLst>
                    <a:ext uri="{9D8B030D-6E8A-4147-A177-3AD203B41FA5}">
                      <a16:colId xmlns:a16="http://schemas.microsoft.com/office/drawing/2014/main" val="1772940579"/>
                    </a:ext>
                  </a:extLst>
                </a:gridCol>
                <a:gridCol w="3505200">
                  <a:extLst>
                    <a:ext uri="{9D8B030D-6E8A-4147-A177-3AD203B41FA5}">
                      <a16:colId xmlns:a16="http://schemas.microsoft.com/office/drawing/2014/main" val="2393813906"/>
                    </a:ext>
                  </a:extLst>
                </a:gridCol>
              </a:tblGrid>
              <a:tr h="370840">
                <a:tc>
                  <a:txBody>
                    <a:bodyPr/>
                    <a:lstStyle/>
                    <a:p>
                      <a:endParaRPr kumimoji="1" lang="ja-JP" altLang="en-US" sz="3200" baseline="0"/>
                    </a:p>
                  </a:txBody>
                  <a:tcPr/>
                </a:tc>
                <a:tc>
                  <a:txBody>
                    <a:bodyPr/>
                    <a:lstStyle/>
                    <a:p>
                      <a:r>
                        <a:rPr kumimoji="1" lang="ja-JP" altLang="en-US" sz="3200" baseline="0"/>
                        <a:t>オブジェクト指向</a:t>
                      </a:r>
                    </a:p>
                  </a:txBody>
                  <a:tcPr/>
                </a:tc>
                <a:tc>
                  <a:txBody>
                    <a:bodyPr/>
                    <a:lstStyle/>
                    <a:p>
                      <a:r>
                        <a:rPr kumimoji="1" lang="ja-JP" altLang="en-US" sz="3200" baseline="0"/>
                        <a:t>手続き型</a:t>
                      </a:r>
                    </a:p>
                  </a:txBody>
                  <a:tcPr/>
                </a:tc>
                <a:extLst>
                  <a:ext uri="{0D108BD9-81ED-4DB2-BD59-A6C34878D82A}">
                    <a16:rowId xmlns:a16="http://schemas.microsoft.com/office/drawing/2014/main" val="4085204477"/>
                  </a:ext>
                </a:extLst>
              </a:tr>
              <a:tr h="370840">
                <a:tc>
                  <a:txBody>
                    <a:bodyPr/>
                    <a:lstStyle/>
                    <a:p>
                      <a:r>
                        <a:rPr kumimoji="1" lang="ja-JP" altLang="en-US" sz="3200" baseline="0"/>
                        <a:t>コンパイラ</a:t>
                      </a:r>
                    </a:p>
                  </a:txBody>
                  <a:tcPr/>
                </a:tc>
                <a:tc>
                  <a:txBody>
                    <a:bodyPr/>
                    <a:lstStyle/>
                    <a:p>
                      <a:r>
                        <a:rPr kumimoji="1" lang="en-US" altLang="ja-JP" sz="3200" b="1" u="sng" baseline="0" dirty="0">
                          <a:solidFill>
                            <a:srgbClr val="C00000"/>
                          </a:solidFill>
                          <a:uFill>
                            <a:solidFill>
                              <a:srgbClr val="C00000"/>
                            </a:solidFill>
                          </a:uFill>
                        </a:rPr>
                        <a:t>Java</a:t>
                      </a:r>
                      <a:r>
                        <a:rPr kumimoji="1" lang="en-US" altLang="ja-JP" sz="3200" baseline="0" dirty="0"/>
                        <a:t>, C#, C++</a:t>
                      </a:r>
                      <a:endParaRPr kumimoji="1" lang="ja-JP" altLang="en-US" sz="3200" baseline="0"/>
                    </a:p>
                  </a:txBody>
                  <a:tcPr/>
                </a:tc>
                <a:tc>
                  <a:txBody>
                    <a:bodyPr/>
                    <a:lstStyle/>
                    <a:p>
                      <a:r>
                        <a:rPr kumimoji="1" lang="en-US" altLang="ja-JP" sz="3200" baseline="0" dirty="0"/>
                        <a:t>C, Pascal</a:t>
                      </a:r>
                      <a:endParaRPr kumimoji="1" lang="ja-JP" altLang="en-US" sz="3200" baseline="0"/>
                    </a:p>
                  </a:txBody>
                  <a:tcPr/>
                </a:tc>
                <a:extLst>
                  <a:ext uri="{0D108BD9-81ED-4DB2-BD59-A6C34878D82A}">
                    <a16:rowId xmlns:a16="http://schemas.microsoft.com/office/drawing/2014/main" val="1295701246"/>
                  </a:ext>
                </a:extLst>
              </a:tr>
              <a:tr h="370840">
                <a:tc>
                  <a:txBody>
                    <a:bodyPr/>
                    <a:lstStyle/>
                    <a:p>
                      <a:r>
                        <a:rPr kumimoji="1" lang="ja-JP" altLang="en-US" sz="3200" baseline="0"/>
                        <a:t>インタプリタ</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3200" baseline="0" dirty="0"/>
                        <a:t>Python, Ruby,</a:t>
                      </a:r>
                      <a:br>
                        <a:rPr kumimoji="1" lang="en-US" altLang="ja-JP" sz="3200" baseline="0" dirty="0"/>
                      </a:br>
                      <a:r>
                        <a:rPr kumimoji="1" lang="en-US" altLang="ja-JP" sz="3200" baseline="0" dirty="0"/>
                        <a:t>PHP, </a:t>
                      </a:r>
                      <a:r>
                        <a:rPr kumimoji="1" lang="en-US" altLang="ja-JP" sz="3200" baseline="0" dirty="0" err="1"/>
                        <a:t>Javascript</a:t>
                      </a:r>
                      <a:r>
                        <a:rPr kumimoji="1" lang="en-US" altLang="ja-JP" sz="3200" baseline="0" dirty="0"/>
                        <a:t>, Perl</a:t>
                      </a:r>
                      <a:endParaRPr kumimoji="1" lang="ja-JP" altLang="en-US" sz="3200" baseline="0"/>
                    </a:p>
                  </a:txBody>
                  <a:tcPr/>
                </a:tc>
                <a:tc>
                  <a:txBody>
                    <a:bodyPr/>
                    <a:lstStyle/>
                    <a:p>
                      <a:r>
                        <a:rPr kumimoji="1" lang="en-US" altLang="ja-JP" sz="3200" baseline="0" dirty="0"/>
                        <a:t>BASIC</a:t>
                      </a:r>
                      <a:endParaRPr kumimoji="1" lang="ja-JP" altLang="en-US" sz="3200" baseline="0"/>
                    </a:p>
                  </a:txBody>
                  <a:tcPr/>
                </a:tc>
                <a:extLst>
                  <a:ext uri="{0D108BD9-81ED-4DB2-BD59-A6C34878D82A}">
                    <a16:rowId xmlns:a16="http://schemas.microsoft.com/office/drawing/2014/main" val="749235200"/>
                  </a:ext>
                </a:extLst>
              </a:tr>
            </a:tbl>
          </a:graphicData>
        </a:graphic>
      </p:graphicFrame>
      <p:sp>
        <p:nvSpPr>
          <p:cNvPr id="9" name="テキスト ボックス 8">
            <a:extLst>
              <a:ext uri="{FF2B5EF4-FFF2-40B4-BE49-F238E27FC236}">
                <a16:creationId xmlns:a16="http://schemas.microsoft.com/office/drawing/2014/main" id="{72E24B1F-A6FB-A046-9671-6FAAF0AFF074}"/>
              </a:ext>
            </a:extLst>
          </p:cNvPr>
          <p:cNvSpPr txBox="1"/>
          <p:nvPr/>
        </p:nvSpPr>
        <p:spPr>
          <a:xfrm>
            <a:off x="838200" y="4853741"/>
            <a:ext cx="10515600" cy="369332"/>
          </a:xfrm>
          <a:prstGeom prst="rect">
            <a:avLst/>
          </a:prstGeom>
          <a:noFill/>
        </p:spPr>
        <p:txBody>
          <a:bodyPr wrap="square" rtlCol="0">
            <a:spAutoFit/>
          </a:bodyPr>
          <a:lstStyle/>
          <a:p>
            <a:r>
              <a:rPr kumimoji="1" lang="en-US" altLang="ja-JP" dirty="0"/>
              <a:t>※ </a:t>
            </a:r>
            <a:r>
              <a:rPr kumimoji="1" lang="ja-JP" altLang="en-US"/>
              <a:t>オブジェクト指向でプログラムを記述できるものはオブジェクト指向に分類した</a:t>
            </a:r>
          </a:p>
        </p:txBody>
      </p:sp>
    </p:spTree>
    <p:extLst>
      <p:ext uri="{BB962C8B-B14F-4D97-AF65-F5344CB8AC3E}">
        <p14:creationId xmlns:p14="http://schemas.microsoft.com/office/powerpoint/2010/main" val="95253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r>
              <a:rPr lang="en-US" altLang="ja-JP"/>
              <a:t>18/08/04</a:t>
            </a:r>
            <a:endParaRPr lang="en-US"/>
          </a:p>
        </p:txBody>
      </p:sp>
      <p:sp>
        <p:nvSpPr>
          <p:cNvPr id="8" name="タイトル 1"/>
          <p:cNvSpPr>
            <a:spLocks noGrp="1"/>
          </p:cNvSpPr>
          <p:nvPr>
            <p:ph type="title"/>
          </p:nvPr>
        </p:nvSpPr>
        <p:spPr>
          <a:xfrm>
            <a:off x="0" y="0"/>
            <a:ext cx="12192000" cy="1325563"/>
          </a:xfrm>
          <a:solidFill>
            <a:schemeClr val="accent5">
              <a:lumMod val="20000"/>
              <a:lumOff val="80000"/>
            </a:schemeClr>
          </a:solidFill>
        </p:spPr>
        <p:txBody>
          <a:bodyPr/>
          <a:lstStyle/>
          <a:p>
            <a:pPr algn="ctr"/>
            <a:r>
              <a:rPr kumimoji="1" lang="ja-JP" altLang="en-US"/>
              <a:t>コンパイラ</a:t>
            </a:r>
            <a:endParaRPr kumimoji="1" lang="ja-JP" altLang="en-US" dirty="0"/>
          </a:p>
        </p:txBody>
      </p:sp>
      <p:sp>
        <p:nvSpPr>
          <p:cNvPr id="5" name="コンテンツ プレースホルダー 4">
            <a:extLst>
              <a:ext uri="{FF2B5EF4-FFF2-40B4-BE49-F238E27FC236}">
                <a16:creationId xmlns:a16="http://schemas.microsoft.com/office/drawing/2014/main" id="{29639ACB-4DF3-9541-9C4C-31492F9A1942}"/>
              </a:ext>
            </a:extLst>
          </p:cNvPr>
          <p:cNvSpPr>
            <a:spLocks noGrp="1"/>
          </p:cNvSpPr>
          <p:nvPr>
            <p:ph idx="1"/>
          </p:nvPr>
        </p:nvSpPr>
        <p:spPr/>
        <p:txBody>
          <a:bodyPr/>
          <a:lstStyle/>
          <a:p>
            <a:r>
              <a:rPr lang="ja-JP" altLang="en-US"/>
              <a:t>人間が読めるソースコードから機械で効率よく実行出来る形式に変換する作業</a:t>
            </a:r>
            <a:endParaRPr lang="en-US" altLang="ja-JP" dirty="0"/>
          </a:p>
          <a:p>
            <a:pPr lvl="1"/>
            <a:r>
              <a:rPr lang="ja-JP" altLang="en-US"/>
              <a:t>機械語（</a:t>
            </a:r>
            <a:r>
              <a:rPr lang="en-US" altLang="ja-JP" dirty="0"/>
              <a:t>Native</a:t>
            </a:r>
            <a:r>
              <a:rPr lang="ja-JP" altLang="en-US"/>
              <a:t>言語）</a:t>
            </a:r>
            <a:endParaRPr lang="en-US" altLang="ja-JP" dirty="0"/>
          </a:p>
          <a:p>
            <a:pPr lvl="1"/>
            <a:r>
              <a:rPr lang="ja-JP" altLang="en-US"/>
              <a:t>中間コード</a:t>
            </a:r>
            <a:endParaRPr lang="en-US" altLang="ja-JP" dirty="0"/>
          </a:p>
          <a:p>
            <a:r>
              <a:rPr lang="en-US" altLang="ja-JP" dirty="0"/>
              <a:t>Java</a:t>
            </a:r>
            <a:r>
              <a:rPr lang="ja-JP" altLang="en-US"/>
              <a:t>は中間コードを生成</a:t>
            </a:r>
            <a:endParaRPr lang="en-US" altLang="ja-JP" dirty="0"/>
          </a:p>
          <a:p>
            <a:pPr lvl="1"/>
            <a:r>
              <a:rPr lang="en-US" altLang="ja-JP" dirty="0"/>
              <a:t>.class</a:t>
            </a:r>
            <a:r>
              <a:rPr lang="ja-JP" altLang="en-US"/>
              <a:t>ファイル</a:t>
            </a:r>
            <a:endParaRPr lang="en-US" altLang="ja-JP" dirty="0"/>
          </a:p>
          <a:p>
            <a:r>
              <a:rPr lang="en-US" altLang="ja-JP" dirty="0" err="1"/>
              <a:t>JavaVM</a:t>
            </a:r>
            <a:r>
              <a:rPr lang="ja-JP" altLang="en-US"/>
              <a:t>（仮想マシン）で読み込んで実行</a:t>
            </a:r>
            <a:endParaRPr lang="en-US" altLang="ja-JP" dirty="0"/>
          </a:p>
          <a:p>
            <a:pPr lvl="1"/>
            <a:r>
              <a:rPr lang="en-US" altLang="ja-JP" dirty="0" err="1"/>
              <a:t>JavaVM</a:t>
            </a:r>
            <a:r>
              <a:rPr lang="ja-JP" altLang="en-US"/>
              <a:t>をプラットフォーム毎に用意すれば同じ</a:t>
            </a:r>
            <a:r>
              <a:rPr lang="en-US" altLang="ja-JP" dirty="0"/>
              <a:t>.class</a:t>
            </a:r>
            <a:r>
              <a:rPr lang="ja-JP" altLang="en-US"/>
              <a:t>を実行可能</a:t>
            </a:r>
            <a:endParaRPr lang="en-US" altLang="ja-JP" dirty="0"/>
          </a:p>
          <a:p>
            <a:pPr lvl="1"/>
            <a:r>
              <a:rPr lang="en-US" altLang="ja-JP" dirty="0"/>
              <a:t>.class</a:t>
            </a:r>
            <a:r>
              <a:rPr lang="ja-JP" altLang="en-US"/>
              <a:t>を配布可能な形で整理すればどこでも動かせる！</a:t>
            </a:r>
          </a:p>
        </p:txBody>
      </p:sp>
    </p:spTree>
    <p:extLst>
      <p:ext uri="{BB962C8B-B14F-4D97-AF65-F5344CB8AC3E}">
        <p14:creationId xmlns:p14="http://schemas.microsoft.com/office/powerpoint/2010/main" val="318540766"/>
      </p:ext>
    </p:extLst>
  </p:cSld>
  <p:clrMapOvr>
    <a:masterClrMapping/>
  </p:clrMapOvr>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14769</TotalTime>
  <Words>574</Words>
  <Application>Microsoft Macintosh PowerPoint</Application>
  <PresentationFormat>ワイド画面</PresentationFormat>
  <Paragraphs>153</Paragraphs>
  <Slides>19</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19</vt:i4>
      </vt:variant>
    </vt:vector>
  </HeadingPairs>
  <TitlesOfParts>
    <vt:vector size="25" baseType="lpstr">
      <vt:lpstr>ＭＳ Ｐゴシック</vt:lpstr>
      <vt:lpstr>Yu Gothic</vt:lpstr>
      <vt:lpstr>Yu Gothic Light</vt:lpstr>
      <vt:lpstr>Arial</vt:lpstr>
      <vt:lpstr>Calibri</vt:lpstr>
      <vt:lpstr>ホワイト</vt:lpstr>
      <vt:lpstr>blanco Framework 勉強会 第1回 blancoDb</vt:lpstr>
      <vt:lpstr>https://github.com/blancows/</vt:lpstr>
      <vt:lpstr>Agenda</vt:lpstr>
      <vt:lpstr>伊賀さんの資料置き場</vt:lpstr>
      <vt:lpstr>特定領域向け様式の例</vt:lpstr>
      <vt:lpstr>PowerPoint プレゼンテーション</vt:lpstr>
      <vt:lpstr>計算機の原理</vt:lpstr>
      <vt:lpstr>プログラミング言語</vt:lpstr>
      <vt:lpstr>コンパイラ</vt:lpstr>
      <vt:lpstr>Javaのしくみ</vt:lpstr>
      <vt:lpstr>Javaのしくみ</vt:lpstr>
      <vt:lpstr>どうやって探すか？</vt:lpstr>
      <vt:lpstr>Ant/Maven</vt:lpstr>
      <vt:lpstr>データベース</vt:lpstr>
      <vt:lpstr>sqlite3</vt:lpstr>
      <vt:lpstr>JDBC</vt:lpstr>
      <vt:lpstr>blancoDb</vt:lpstr>
      <vt:lpstr>参考書籍</vt:lpstr>
      <vt:lpstr>PowerPoint プレゼンテーション</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Co-Edoでエンジニア・webデザイナー飲み会</dc:title>
  <dc:creator>灰野有香</dc:creator>
  <cp:lastModifiedBy>Ueda Ueo</cp:lastModifiedBy>
  <cp:revision>484</cp:revision>
  <dcterms:created xsi:type="dcterms:W3CDTF">2016-11-18T02:52:16Z</dcterms:created>
  <dcterms:modified xsi:type="dcterms:W3CDTF">2018-08-18T04:19:37Z</dcterms:modified>
</cp:coreProperties>
</file>